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9" r:id="rId15"/>
    <p:sldId id="270" r:id="rId16"/>
    <p:sldId id="271" r:id="rId17"/>
    <p:sldId id="276" r:id="rId18"/>
    <p:sldId id="275" r:id="rId19"/>
    <p:sldId id="320" r:id="rId20"/>
    <p:sldId id="289" r:id="rId21"/>
    <p:sldId id="290" r:id="rId22"/>
    <p:sldId id="291" r:id="rId23"/>
    <p:sldId id="292" r:id="rId24"/>
    <p:sldId id="293" r:id="rId25"/>
    <p:sldId id="277" r:id="rId26"/>
    <p:sldId id="278" r:id="rId27"/>
    <p:sldId id="281" r:id="rId28"/>
    <p:sldId id="282" r:id="rId29"/>
    <p:sldId id="283" r:id="rId30"/>
    <p:sldId id="284" r:id="rId31"/>
    <p:sldId id="285" r:id="rId32"/>
    <p:sldId id="286" r:id="rId33"/>
    <p:sldId id="287" r:id="rId34"/>
    <p:sldId id="318" r:id="rId35"/>
    <p:sldId id="288" r:id="rId36"/>
    <p:sldId id="294" r:id="rId37"/>
    <p:sldId id="322" r:id="rId38"/>
    <p:sldId id="295" r:id="rId39"/>
    <p:sldId id="296" r:id="rId40"/>
    <p:sldId id="297" r:id="rId41"/>
    <p:sldId id="298" r:id="rId42"/>
    <p:sldId id="299" r:id="rId43"/>
    <p:sldId id="300" r:id="rId44"/>
    <p:sldId id="301" r:id="rId45"/>
    <p:sldId id="316" r:id="rId46"/>
    <p:sldId id="302" r:id="rId47"/>
    <p:sldId id="304" r:id="rId48"/>
    <p:sldId id="305" r:id="rId49"/>
    <p:sldId id="306" r:id="rId50"/>
    <p:sldId id="308" r:id="rId51"/>
    <p:sldId id="310" r:id="rId52"/>
    <p:sldId id="311" r:id="rId53"/>
    <p:sldId id="312" r:id="rId54"/>
    <p:sldId id="313" r:id="rId55"/>
    <p:sldId id="314" r:id="rId56"/>
    <p:sldId id="31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27-Mar-21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27-Mar-21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27-Mar-21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27-Mar-21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27-Mar-21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27-Mar-21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27-Mar-21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27-Mar-21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27-Mar-21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27-Mar-21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27-Mar-21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27-Mar-21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FF0000"/>
                </a:solidFill>
              </a:rPr>
              <a:t>ARSENIC</a:t>
            </a:r>
            <a:endParaRPr lang="en-US" sz="6600" b="1" dirty="0">
              <a:solidFill>
                <a:srgbClr val="FF0000"/>
              </a:solidFill>
            </a:endParaRPr>
          </a:p>
        </p:txBody>
      </p:sp>
      <p:sp>
        <p:nvSpPr>
          <p:cNvPr id="3" name="Subtitle 2"/>
          <p:cNvSpPr>
            <a:spLocks noGrp="1"/>
          </p:cNvSpPr>
          <p:nvPr>
            <p:ph type="subTitle" idx="1"/>
          </p:nvPr>
        </p:nvSpPr>
        <p:spPr/>
        <p:txBody>
          <a:bodyPr>
            <a:noAutofit/>
          </a:bodyPr>
          <a:lstStyle/>
          <a:p>
            <a:r>
              <a:rPr lang="en-US" b="1" i="1" dirty="0" smtClean="0">
                <a:solidFill>
                  <a:srgbClr val="00B0F0"/>
                </a:solidFill>
              </a:rPr>
              <a:t>DR.S.SANJU</a:t>
            </a:r>
          </a:p>
          <a:p>
            <a:r>
              <a:rPr lang="en-US" b="1" i="1" dirty="0" smtClean="0">
                <a:solidFill>
                  <a:srgbClr val="00B0F0"/>
                </a:solidFill>
              </a:rPr>
              <a:t>ASSISTANT PROFESSOR</a:t>
            </a:r>
          </a:p>
          <a:p>
            <a:r>
              <a:rPr lang="en-US" b="1" i="1" dirty="0" smtClean="0">
                <a:solidFill>
                  <a:srgbClr val="00B0F0"/>
                </a:solidFill>
              </a:rPr>
              <a:t>FORENSIC MEDICINE &amp; TOXICOLOGY</a:t>
            </a:r>
            <a:endParaRPr lang="en-US" b="1" i="1"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NARCOTIC FORM</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latin typeface="Arial Rounded MT Bold" pitchFamily="34" charset="0"/>
              </a:rPr>
              <a:t>   Giddiness, </a:t>
            </a:r>
            <a:r>
              <a:rPr lang="en-US" sz="2800" b="1" dirty="0" err="1" smtClean="0">
                <a:latin typeface="Arial Rounded MT Bold" pitchFamily="34" charset="0"/>
              </a:rPr>
              <a:t>formication</a:t>
            </a:r>
            <a:r>
              <a:rPr lang="en-US" sz="2800" b="1" dirty="0" smtClean="0">
                <a:latin typeface="Arial Rounded MT Bold" pitchFamily="34" charset="0"/>
              </a:rPr>
              <a:t> and tenderness the muscles, </a:t>
            </a:r>
            <a:r>
              <a:rPr lang="en-US" sz="2800" b="1" dirty="0" err="1" smtClean="0">
                <a:latin typeface="Arial Rounded MT Bold" pitchFamily="34" charset="0"/>
              </a:rPr>
              <a:t>delirium,coma</a:t>
            </a:r>
            <a:r>
              <a:rPr lang="en-US" sz="2800" b="1" dirty="0" smtClean="0">
                <a:latin typeface="Arial Rounded MT Bold" pitchFamily="34" charset="0"/>
              </a:rPr>
              <a:t> and death</a:t>
            </a:r>
            <a:r>
              <a:rPr lang="en-US" sz="2800" b="1" dirty="0" smtClean="0"/>
              <a:t>.</a:t>
            </a:r>
          </a:p>
          <a:p>
            <a:pPr algn="just">
              <a:buNone/>
            </a:pPr>
            <a:r>
              <a:rPr lang="en-US" sz="2800" b="1" dirty="0" smtClean="0">
                <a:latin typeface="Arial Rounded MT Bold" pitchFamily="34" charset="0"/>
              </a:rPr>
              <a:t>   </a:t>
            </a:r>
          </a:p>
          <a:p>
            <a:pPr algn="just">
              <a:buNone/>
            </a:pPr>
            <a:r>
              <a:rPr lang="en-US" sz="2800" b="1" dirty="0" smtClean="0">
                <a:latin typeface="Arial Rounded MT Bold" pitchFamily="34" charset="0"/>
              </a:rPr>
              <a:t>   Late </a:t>
            </a:r>
            <a:r>
              <a:rPr lang="en-US" sz="2800" b="1" dirty="0" err="1" smtClean="0">
                <a:latin typeface="Arial Rounded MT Bold" pitchFamily="34" charset="0"/>
              </a:rPr>
              <a:t>sequelae</a:t>
            </a:r>
            <a:r>
              <a:rPr lang="en-US" sz="2800" b="1" dirty="0" smtClean="0">
                <a:latin typeface="Arial Rounded MT Bold" pitchFamily="34" charset="0"/>
              </a:rPr>
              <a:t> of acute exposure include </a:t>
            </a:r>
            <a:r>
              <a:rPr lang="en-US" sz="2800" b="1" dirty="0" err="1" smtClean="0">
                <a:latin typeface="Arial Rounded MT Bold" pitchFamily="34" charset="0"/>
              </a:rPr>
              <a:t>haematuria</a:t>
            </a:r>
            <a:r>
              <a:rPr lang="en-US" sz="2800" b="1" dirty="0" smtClean="0">
                <a:latin typeface="Arial Rounded MT Bold" pitchFamily="34" charset="0"/>
              </a:rPr>
              <a:t> and acute </a:t>
            </a:r>
            <a:r>
              <a:rPr lang="en-US" sz="2800" b="1" dirty="0" err="1" smtClean="0">
                <a:latin typeface="Arial Rounded MT Bold" pitchFamily="34" charset="0"/>
              </a:rPr>
              <a:t>tuybular</a:t>
            </a:r>
            <a:r>
              <a:rPr lang="en-US" sz="2800" b="1" dirty="0" smtClean="0">
                <a:latin typeface="Arial Rounded MT Bold" pitchFamily="34" charset="0"/>
              </a:rPr>
              <a:t> necrosis. </a:t>
            </a:r>
            <a:r>
              <a:rPr lang="en-US" sz="2800" b="1" dirty="0" err="1" smtClean="0">
                <a:latin typeface="Arial Rounded MT Bold" pitchFamily="34" charset="0"/>
              </a:rPr>
              <a:t>Anaemia</a:t>
            </a:r>
            <a:r>
              <a:rPr lang="en-US" sz="2800" b="1" dirty="0" smtClean="0">
                <a:latin typeface="Arial Rounded MT Bold" pitchFamily="34" charset="0"/>
              </a:rPr>
              <a:t> ,</a:t>
            </a:r>
            <a:r>
              <a:rPr lang="en-US" sz="2800" b="1" dirty="0" err="1" smtClean="0">
                <a:latin typeface="Arial Rounded MT Bold" pitchFamily="34" charset="0"/>
              </a:rPr>
              <a:t>leucopaenia</a:t>
            </a:r>
            <a:r>
              <a:rPr lang="en-US" sz="2800" b="1" dirty="0" smtClean="0">
                <a:latin typeface="Arial Rounded MT Bold" pitchFamily="34" charset="0"/>
              </a:rPr>
              <a:t> and </a:t>
            </a:r>
            <a:r>
              <a:rPr lang="en-US" sz="2800" b="1" dirty="0" err="1" smtClean="0">
                <a:latin typeface="Arial Rounded MT Bold" pitchFamily="34" charset="0"/>
              </a:rPr>
              <a:t>thrombocytopaenia</a:t>
            </a:r>
            <a:r>
              <a:rPr lang="en-US" sz="2800" b="1" dirty="0" smtClean="0">
                <a:latin typeface="Arial Rounded MT Bold" pitchFamily="34" charset="0"/>
              </a:rPr>
              <a:t> can occur</a:t>
            </a:r>
            <a:endParaRPr lang="en-US" sz="2800" b="1" dirty="0">
              <a:latin typeface="Arial Rounded MT Bold"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normAutofit/>
          </a:bodyPr>
          <a:lstStyle/>
          <a:p>
            <a:r>
              <a:rPr lang="en-US" sz="3200" dirty="0" smtClean="0">
                <a:solidFill>
                  <a:srgbClr val="FF0000"/>
                </a:solidFill>
              </a:rPr>
              <a:t>DIFFERENCE  BW ARSENIC POISONING                              &amp;  CHOLERA</a:t>
            </a:r>
            <a:endParaRPr lang="en-US" sz="3200" dirty="0">
              <a:solidFill>
                <a:srgbClr val="FF0000"/>
              </a:solidFill>
            </a:endParaRPr>
          </a:p>
        </p:txBody>
      </p:sp>
      <p:graphicFrame>
        <p:nvGraphicFramePr>
          <p:cNvPr id="6" name="Content Placeholder 5"/>
          <p:cNvGraphicFramePr>
            <a:graphicFrameLocks noGrp="1"/>
          </p:cNvGraphicFramePr>
          <p:nvPr>
            <p:ph idx="1"/>
          </p:nvPr>
        </p:nvGraphicFramePr>
        <p:xfrm>
          <a:off x="381000" y="1600200"/>
          <a:ext cx="7239000" cy="4511040"/>
        </p:xfrm>
        <a:graphic>
          <a:graphicData uri="http://schemas.openxmlformats.org/drawingml/2006/table">
            <a:tbl>
              <a:tblPr firstRow="1" bandRow="1">
                <a:tableStyleId>{5C22544A-7EE6-4342-B048-85BDC9FD1C3A}</a:tableStyleId>
              </a:tblPr>
              <a:tblGrid>
                <a:gridCol w="2413000"/>
                <a:gridCol w="2413000"/>
                <a:gridCol w="2413000"/>
              </a:tblGrid>
              <a:tr h="370840">
                <a:tc>
                  <a:txBody>
                    <a:bodyPr/>
                    <a:lstStyle/>
                    <a:p>
                      <a:r>
                        <a:rPr lang="en-US" sz="2000" b="1" dirty="0" smtClean="0"/>
                        <a:t>TRAIT</a:t>
                      </a:r>
                      <a:endParaRPr lang="en-US" sz="2000" b="1" dirty="0"/>
                    </a:p>
                  </a:txBody>
                  <a:tcPr/>
                </a:tc>
                <a:tc>
                  <a:txBody>
                    <a:bodyPr/>
                    <a:lstStyle/>
                    <a:p>
                      <a:r>
                        <a:rPr lang="en-US" sz="2000" b="1" dirty="0" smtClean="0"/>
                        <a:t>ARSENIC POISONING</a:t>
                      </a:r>
                      <a:endParaRPr lang="en-US" sz="2000" b="1" dirty="0"/>
                    </a:p>
                  </a:txBody>
                  <a:tcPr/>
                </a:tc>
                <a:tc>
                  <a:txBody>
                    <a:bodyPr/>
                    <a:lstStyle/>
                    <a:p>
                      <a:r>
                        <a:rPr lang="en-US" sz="2000" b="1" dirty="0" smtClean="0"/>
                        <a:t>CHOLERA</a:t>
                      </a:r>
                      <a:endParaRPr lang="en-US" sz="2000" b="1" dirty="0"/>
                    </a:p>
                  </a:txBody>
                  <a:tcPr/>
                </a:tc>
              </a:tr>
              <a:tr h="370840">
                <a:tc>
                  <a:txBody>
                    <a:bodyPr/>
                    <a:lstStyle/>
                    <a:p>
                      <a:r>
                        <a:rPr lang="en-US" sz="2000" b="1" dirty="0" smtClean="0"/>
                        <a:t>PAIN IN THROAT</a:t>
                      </a:r>
                      <a:endParaRPr lang="en-US" sz="2000" b="1" dirty="0"/>
                    </a:p>
                  </a:txBody>
                  <a:tcPr/>
                </a:tc>
                <a:tc>
                  <a:txBody>
                    <a:bodyPr/>
                    <a:lstStyle/>
                    <a:p>
                      <a:r>
                        <a:rPr lang="en-US" sz="2000" b="1" dirty="0" smtClean="0"/>
                        <a:t>Before </a:t>
                      </a:r>
                      <a:r>
                        <a:rPr lang="en-US" sz="2000" b="1" dirty="0" err="1" smtClean="0"/>
                        <a:t>vomitting</a:t>
                      </a:r>
                      <a:endParaRPr lang="en-US" sz="2000" b="1" dirty="0"/>
                    </a:p>
                  </a:txBody>
                  <a:tcPr/>
                </a:tc>
                <a:tc>
                  <a:txBody>
                    <a:bodyPr/>
                    <a:lstStyle/>
                    <a:p>
                      <a:r>
                        <a:rPr lang="en-US" sz="2000" b="1" dirty="0" smtClean="0"/>
                        <a:t>After </a:t>
                      </a:r>
                      <a:r>
                        <a:rPr lang="en-US" sz="2000" b="1" dirty="0" err="1" smtClean="0"/>
                        <a:t>vomitting</a:t>
                      </a:r>
                      <a:endParaRPr lang="en-US" sz="2000" b="1" dirty="0"/>
                    </a:p>
                  </a:txBody>
                  <a:tcPr/>
                </a:tc>
              </a:tr>
              <a:tr h="370840">
                <a:tc>
                  <a:txBody>
                    <a:bodyPr/>
                    <a:lstStyle/>
                    <a:p>
                      <a:r>
                        <a:rPr lang="en-US" sz="2000" b="1" dirty="0" smtClean="0"/>
                        <a:t>PURGING</a:t>
                      </a:r>
                      <a:endParaRPr lang="en-US" sz="2000" b="1" dirty="0"/>
                    </a:p>
                  </a:txBody>
                  <a:tcPr/>
                </a:tc>
                <a:tc>
                  <a:txBody>
                    <a:bodyPr/>
                    <a:lstStyle/>
                    <a:p>
                      <a:r>
                        <a:rPr lang="en-US" sz="2000" b="1" dirty="0" smtClean="0"/>
                        <a:t>After </a:t>
                      </a:r>
                      <a:r>
                        <a:rPr lang="en-US" sz="2000" b="1" dirty="0" err="1" smtClean="0"/>
                        <a:t>vomitting</a:t>
                      </a:r>
                      <a:endParaRPr lang="en-US" sz="2000" b="1" dirty="0"/>
                    </a:p>
                  </a:txBody>
                  <a:tcPr/>
                </a:tc>
                <a:tc>
                  <a:txBody>
                    <a:bodyPr/>
                    <a:lstStyle/>
                    <a:p>
                      <a:r>
                        <a:rPr lang="en-US" sz="2000" b="1" dirty="0" smtClean="0"/>
                        <a:t>Before </a:t>
                      </a:r>
                      <a:r>
                        <a:rPr lang="en-US" sz="2000" b="1" dirty="0" err="1" smtClean="0"/>
                        <a:t>vomitting</a:t>
                      </a:r>
                      <a:endParaRPr lang="en-US" sz="2000" b="1" dirty="0"/>
                    </a:p>
                  </a:txBody>
                  <a:tcPr/>
                </a:tc>
              </a:tr>
              <a:tr h="370840">
                <a:tc>
                  <a:txBody>
                    <a:bodyPr/>
                    <a:lstStyle/>
                    <a:p>
                      <a:r>
                        <a:rPr lang="en-US" sz="2000" b="1" dirty="0" smtClean="0"/>
                        <a:t>STOOLS</a:t>
                      </a:r>
                      <a:endParaRPr lang="en-US" sz="2000" b="1" dirty="0"/>
                    </a:p>
                  </a:txBody>
                  <a:tcPr/>
                </a:tc>
                <a:tc>
                  <a:txBody>
                    <a:bodyPr/>
                    <a:lstStyle/>
                    <a:p>
                      <a:r>
                        <a:rPr lang="en-US" sz="2000" b="1" dirty="0" smtClean="0"/>
                        <a:t>Dark </a:t>
                      </a:r>
                      <a:r>
                        <a:rPr lang="en-US" sz="2000" b="1" dirty="0" err="1" smtClean="0"/>
                        <a:t>coloured</a:t>
                      </a:r>
                      <a:r>
                        <a:rPr lang="en-US" sz="2000" b="1" dirty="0" smtClean="0"/>
                        <a:t> and bloody, later rice</a:t>
                      </a:r>
                      <a:r>
                        <a:rPr lang="en-US" sz="2000" b="1" baseline="0" dirty="0" smtClean="0"/>
                        <a:t> watery</a:t>
                      </a:r>
                      <a:endParaRPr lang="en-US" sz="2000" b="1" dirty="0"/>
                    </a:p>
                  </a:txBody>
                  <a:tcPr/>
                </a:tc>
                <a:tc>
                  <a:txBody>
                    <a:bodyPr/>
                    <a:lstStyle/>
                    <a:p>
                      <a:r>
                        <a:rPr lang="en-US" sz="2000" b="1" dirty="0" smtClean="0"/>
                        <a:t>Rice watery</a:t>
                      </a:r>
                      <a:r>
                        <a:rPr lang="en-US" sz="2000" b="1" baseline="0" dirty="0" smtClean="0"/>
                        <a:t> ,not bloody and passed in continuous involuntary jet</a:t>
                      </a:r>
                      <a:endParaRPr lang="en-US" sz="2000" b="1" dirty="0"/>
                    </a:p>
                  </a:txBody>
                  <a:tcPr/>
                </a:tc>
              </a:tr>
              <a:tr h="370840">
                <a:tc>
                  <a:txBody>
                    <a:bodyPr/>
                    <a:lstStyle/>
                    <a:p>
                      <a:r>
                        <a:rPr lang="en-US" sz="2000" b="1" dirty="0" smtClean="0"/>
                        <a:t>TENESMUS AND ANAL</a:t>
                      </a:r>
                      <a:r>
                        <a:rPr lang="en-US" sz="2000" b="1" baseline="0" dirty="0" smtClean="0"/>
                        <a:t> IRRITATION</a:t>
                      </a:r>
                      <a:endParaRPr lang="en-US" sz="2000" b="1" dirty="0"/>
                    </a:p>
                  </a:txBody>
                  <a:tcPr/>
                </a:tc>
                <a:tc>
                  <a:txBody>
                    <a:bodyPr/>
                    <a:lstStyle/>
                    <a:p>
                      <a:r>
                        <a:rPr lang="en-US" sz="2000" b="1" dirty="0" smtClean="0"/>
                        <a:t>present</a:t>
                      </a:r>
                      <a:endParaRPr lang="en-US" sz="2000" b="1" dirty="0"/>
                    </a:p>
                  </a:txBody>
                  <a:tcPr/>
                </a:tc>
                <a:tc>
                  <a:txBody>
                    <a:bodyPr/>
                    <a:lstStyle/>
                    <a:p>
                      <a:r>
                        <a:rPr lang="en-US" sz="2000" b="1" dirty="0" smtClean="0"/>
                        <a:t>Absent</a:t>
                      </a:r>
                      <a:endParaRPr lang="en-US" sz="2000" b="1" dirty="0"/>
                    </a:p>
                  </a:txBody>
                  <a:tcPr/>
                </a:tc>
              </a:tr>
              <a:tr h="630555">
                <a:tc>
                  <a:txBody>
                    <a:bodyPr/>
                    <a:lstStyle/>
                    <a:p>
                      <a:r>
                        <a:rPr lang="en-US" sz="2000" b="1" dirty="0" smtClean="0"/>
                        <a:t>VOMITTED MATTER</a:t>
                      </a:r>
                      <a:endParaRPr lang="en-US" sz="2000" b="1" dirty="0"/>
                    </a:p>
                  </a:txBody>
                  <a:tcPr/>
                </a:tc>
                <a:tc>
                  <a:txBody>
                    <a:bodyPr/>
                    <a:lstStyle/>
                    <a:p>
                      <a:r>
                        <a:rPr lang="en-US" sz="2000" b="1" dirty="0" smtClean="0"/>
                        <a:t>Contains </a:t>
                      </a:r>
                      <a:r>
                        <a:rPr lang="en-US" sz="2000" b="1" dirty="0" err="1" smtClean="0"/>
                        <a:t>mucus,bile</a:t>
                      </a:r>
                      <a:r>
                        <a:rPr lang="en-US" sz="2000" b="1" dirty="0" smtClean="0"/>
                        <a:t> and blood</a:t>
                      </a:r>
                      <a:endParaRPr lang="en-US" sz="2000" b="1" dirty="0"/>
                    </a:p>
                  </a:txBody>
                  <a:tcPr/>
                </a:tc>
                <a:tc>
                  <a:txBody>
                    <a:bodyPr/>
                    <a:lstStyle/>
                    <a:p>
                      <a:r>
                        <a:rPr lang="en-US" sz="2000" b="1" dirty="0" smtClean="0"/>
                        <a:t>Watery without </a:t>
                      </a:r>
                      <a:r>
                        <a:rPr lang="en-US" sz="2000" b="1" dirty="0" err="1" smtClean="0"/>
                        <a:t>mucus,bileand</a:t>
                      </a:r>
                      <a:r>
                        <a:rPr lang="en-US" sz="2000" b="1" dirty="0" smtClean="0"/>
                        <a:t> blood</a:t>
                      </a:r>
                      <a:endParaRPr lang="en-US" sz="2000" b="1"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0000"/>
                </a:solidFill>
              </a:rPr>
              <a:t>DIFFERENCE BW ARSENIC POISONING                              &amp;  CHOLERA</a:t>
            </a:r>
            <a:endParaRPr lang="en-US" sz="2800" dirty="0"/>
          </a:p>
        </p:txBody>
      </p:sp>
      <p:graphicFrame>
        <p:nvGraphicFramePr>
          <p:cNvPr id="4" name="Content Placeholder 3"/>
          <p:cNvGraphicFramePr>
            <a:graphicFrameLocks noGrp="1"/>
          </p:cNvGraphicFramePr>
          <p:nvPr>
            <p:ph idx="1"/>
          </p:nvPr>
        </p:nvGraphicFramePr>
        <p:xfrm>
          <a:off x="457200" y="1609725"/>
          <a:ext cx="7239000" cy="4114800"/>
        </p:xfrm>
        <a:graphic>
          <a:graphicData uri="http://schemas.openxmlformats.org/drawingml/2006/table">
            <a:tbl>
              <a:tblPr firstRow="1" bandRow="1">
                <a:tableStyleId>{5C22544A-7EE6-4342-B048-85BDC9FD1C3A}</a:tableStyleId>
              </a:tblPr>
              <a:tblGrid>
                <a:gridCol w="2413000"/>
                <a:gridCol w="2413000"/>
                <a:gridCol w="2413000"/>
              </a:tblGrid>
              <a:tr h="370840">
                <a:tc>
                  <a:txBody>
                    <a:bodyPr/>
                    <a:lstStyle/>
                    <a:p>
                      <a:r>
                        <a:rPr lang="en-US" sz="2400" b="1" dirty="0" smtClean="0"/>
                        <a:t>TRAIT</a:t>
                      </a:r>
                      <a:endParaRPr lang="en-US" sz="2400" b="1" dirty="0"/>
                    </a:p>
                  </a:txBody>
                  <a:tcPr/>
                </a:tc>
                <a:tc>
                  <a:txBody>
                    <a:bodyPr/>
                    <a:lstStyle/>
                    <a:p>
                      <a:r>
                        <a:rPr lang="en-US" sz="2400" b="1" dirty="0" smtClean="0"/>
                        <a:t>ARSENIC POISONING</a:t>
                      </a:r>
                      <a:endParaRPr lang="en-US" sz="2400" b="1" dirty="0"/>
                    </a:p>
                  </a:txBody>
                  <a:tcPr/>
                </a:tc>
                <a:tc>
                  <a:txBody>
                    <a:bodyPr/>
                    <a:lstStyle/>
                    <a:p>
                      <a:r>
                        <a:rPr lang="en-US" sz="2400" b="1" dirty="0" smtClean="0"/>
                        <a:t>CHOLERA</a:t>
                      </a:r>
                      <a:endParaRPr lang="en-US" sz="2400" b="1" dirty="0"/>
                    </a:p>
                  </a:txBody>
                  <a:tcPr/>
                </a:tc>
              </a:tr>
              <a:tr h="370840">
                <a:tc>
                  <a:txBody>
                    <a:bodyPr/>
                    <a:lstStyle/>
                    <a:p>
                      <a:r>
                        <a:rPr lang="en-US" sz="2400" b="1" dirty="0" smtClean="0"/>
                        <a:t>VOICE</a:t>
                      </a:r>
                      <a:endParaRPr lang="en-US" sz="2400" b="1" dirty="0"/>
                    </a:p>
                  </a:txBody>
                  <a:tcPr/>
                </a:tc>
                <a:tc>
                  <a:txBody>
                    <a:bodyPr/>
                    <a:lstStyle/>
                    <a:p>
                      <a:r>
                        <a:rPr lang="en-US" sz="2400" b="1" dirty="0" smtClean="0"/>
                        <a:t>Not affected</a:t>
                      </a:r>
                      <a:endParaRPr lang="en-US" sz="2400" b="1" dirty="0"/>
                    </a:p>
                  </a:txBody>
                  <a:tcPr/>
                </a:tc>
                <a:tc>
                  <a:txBody>
                    <a:bodyPr/>
                    <a:lstStyle/>
                    <a:p>
                      <a:r>
                        <a:rPr lang="en-US" sz="2400" b="1" dirty="0" smtClean="0"/>
                        <a:t>Rough and whistling</a:t>
                      </a:r>
                      <a:endParaRPr lang="en-US" sz="2400" b="1" dirty="0"/>
                    </a:p>
                  </a:txBody>
                  <a:tcPr/>
                </a:tc>
              </a:tr>
              <a:tr h="370840">
                <a:tc>
                  <a:txBody>
                    <a:bodyPr/>
                    <a:lstStyle/>
                    <a:p>
                      <a:r>
                        <a:rPr lang="en-US" sz="2400" b="1" dirty="0" smtClean="0"/>
                        <a:t>CONJUNCTIVA</a:t>
                      </a:r>
                      <a:endParaRPr lang="en-US" sz="2400" b="1" dirty="0"/>
                    </a:p>
                  </a:txBody>
                  <a:tcPr/>
                </a:tc>
                <a:tc>
                  <a:txBody>
                    <a:bodyPr/>
                    <a:lstStyle/>
                    <a:p>
                      <a:r>
                        <a:rPr lang="en-US" sz="2400" b="1" dirty="0" smtClean="0"/>
                        <a:t>inflamed</a:t>
                      </a:r>
                      <a:endParaRPr lang="en-US" sz="2400" b="1" dirty="0"/>
                    </a:p>
                  </a:txBody>
                  <a:tcPr/>
                </a:tc>
                <a:tc>
                  <a:txBody>
                    <a:bodyPr/>
                    <a:lstStyle/>
                    <a:p>
                      <a:r>
                        <a:rPr lang="en-US" sz="2400" b="1" dirty="0" smtClean="0"/>
                        <a:t>Not inflamed</a:t>
                      </a:r>
                    </a:p>
                  </a:txBody>
                  <a:tcPr/>
                </a:tc>
              </a:tr>
              <a:tr h="370840">
                <a:tc>
                  <a:txBody>
                    <a:bodyPr/>
                    <a:lstStyle/>
                    <a:p>
                      <a:r>
                        <a:rPr lang="en-US" sz="2400" b="1" dirty="0" smtClean="0"/>
                        <a:t>ANALYSIS OF EXCRETA</a:t>
                      </a:r>
                      <a:endParaRPr lang="en-US" sz="2400" b="1" dirty="0"/>
                    </a:p>
                  </a:txBody>
                  <a:tcPr/>
                </a:tc>
                <a:tc>
                  <a:txBody>
                    <a:bodyPr/>
                    <a:lstStyle/>
                    <a:p>
                      <a:r>
                        <a:rPr lang="en-US" sz="2400" b="1" dirty="0" smtClean="0"/>
                        <a:t>Arsenic</a:t>
                      </a:r>
                      <a:r>
                        <a:rPr lang="en-US" sz="2400" b="1" baseline="0" dirty="0" smtClean="0"/>
                        <a:t> present</a:t>
                      </a:r>
                      <a:endParaRPr lang="en-US" sz="2400" b="1" dirty="0"/>
                    </a:p>
                  </a:txBody>
                  <a:tcPr/>
                </a:tc>
                <a:tc>
                  <a:txBody>
                    <a:bodyPr/>
                    <a:lstStyle/>
                    <a:p>
                      <a:r>
                        <a:rPr lang="en-US" sz="2400" b="1" dirty="0" smtClean="0"/>
                        <a:t>Cholera</a:t>
                      </a:r>
                      <a:r>
                        <a:rPr lang="en-US" sz="2400" b="1" baseline="0" dirty="0" smtClean="0"/>
                        <a:t> </a:t>
                      </a:r>
                      <a:r>
                        <a:rPr lang="en-US" sz="2400" b="1" baseline="0" dirty="0" err="1" smtClean="0"/>
                        <a:t>vibrio</a:t>
                      </a:r>
                      <a:r>
                        <a:rPr lang="en-US" sz="2400" b="1" baseline="0" smtClean="0"/>
                        <a:t> present</a:t>
                      </a:r>
                      <a:endParaRPr lang="en-US" sz="2400" b="1" dirty="0"/>
                    </a:p>
                  </a:txBody>
                  <a:tcPr/>
                </a:tc>
              </a:tr>
              <a:tr h="370840">
                <a:tc>
                  <a:txBody>
                    <a:bodyPr/>
                    <a:lstStyle/>
                    <a:p>
                      <a:r>
                        <a:rPr lang="en-US" sz="2400" b="1" dirty="0" smtClean="0"/>
                        <a:t>CIRCUMSTANTIAL EVIDENCE</a:t>
                      </a:r>
                      <a:endParaRPr lang="en-US" sz="2400" b="1" dirty="0"/>
                    </a:p>
                  </a:txBody>
                  <a:tcPr/>
                </a:tc>
                <a:tc>
                  <a:txBody>
                    <a:bodyPr/>
                    <a:lstStyle/>
                    <a:p>
                      <a:r>
                        <a:rPr lang="en-US" sz="2400" b="1" dirty="0" smtClean="0"/>
                        <a:t>Of arsenic</a:t>
                      </a:r>
                      <a:r>
                        <a:rPr lang="en-US" sz="2400" b="1" baseline="0" dirty="0" smtClean="0"/>
                        <a:t> poisoning may be present</a:t>
                      </a:r>
                      <a:endParaRPr lang="en-US" sz="2400" b="1" dirty="0"/>
                    </a:p>
                  </a:txBody>
                  <a:tcPr/>
                </a:tc>
                <a:tc>
                  <a:txBody>
                    <a:bodyPr/>
                    <a:lstStyle/>
                    <a:p>
                      <a:r>
                        <a:rPr lang="en-US" sz="2400" b="1" dirty="0" smtClean="0"/>
                        <a:t>Other cases of cholera</a:t>
                      </a:r>
                      <a:r>
                        <a:rPr lang="en-US" sz="2400" b="1" baseline="0" dirty="0" smtClean="0"/>
                        <a:t> in locality</a:t>
                      </a:r>
                      <a:endParaRPr lang="en-US" sz="2400" b="1"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           </a:t>
            </a:r>
            <a:r>
              <a:rPr lang="en-US" sz="6600" dirty="0" smtClean="0"/>
              <a:t>FD,FP</a:t>
            </a:r>
            <a:endParaRPr lang="en-US" sz="6600" dirty="0"/>
          </a:p>
        </p:txBody>
      </p:sp>
      <p:sp>
        <p:nvSpPr>
          <p:cNvPr id="3" name="Content Placeholder 2"/>
          <p:cNvSpPr>
            <a:spLocks noGrp="1"/>
          </p:cNvSpPr>
          <p:nvPr>
            <p:ph idx="1"/>
          </p:nvPr>
        </p:nvSpPr>
        <p:spPr>
          <a:xfrm>
            <a:off x="457200" y="1524000"/>
            <a:ext cx="7239000" cy="4846320"/>
          </a:xfrm>
        </p:spPr>
        <p:txBody>
          <a:bodyPr>
            <a:normAutofit/>
          </a:bodyPr>
          <a:lstStyle/>
          <a:p>
            <a:pPr>
              <a:buNone/>
            </a:pPr>
            <a:r>
              <a:rPr lang="en-US" sz="4400" b="1" dirty="0" smtClean="0"/>
              <a:t>FATAL DOSE : 0.1 TO O.2 G Arsenic trioxide</a:t>
            </a:r>
          </a:p>
          <a:p>
            <a:pPr>
              <a:buNone/>
            </a:pPr>
            <a:endParaRPr lang="en-US" sz="4400" b="1" dirty="0" smtClean="0"/>
          </a:p>
          <a:p>
            <a:pPr>
              <a:buNone/>
            </a:pPr>
            <a:r>
              <a:rPr lang="en-US" sz="4400" b="1" dirty="0" smtClean="0"/>
              <a:t>FATAL PERIOD : One to two days</a:t>
            </a:r>
            <a:endParaRPr lang="en-US" sz="4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ARSENIC POISONING</a:t>
            </a:r>
            <a:endParaRPr lang="en-US" dirty="0"/>
          </a:p>
        </p:txBody>
      </p:sp>
      <p:sp>
        <p:nvSpPr>
          <p:cNvPr id="3" name="Content Placeholder 2"/>
          <p:cNvSpPr>
            <a:spLocks noGrp="1"/>
          </p:cNvSpPr>
          <p:nvPr>
            <p:ph idx="1"/>
          </p:nvPr>
        </p:nvSpPr>
        <p:spPr/>
        <p:txBody>
          <a:bodyPr>
            <a:normAutofit lnSpcReduction="10000"/>
          </a:bodyPr>
          <a:lstStyle/>
          <a:p>
            <a:pPr>
              <a:buNone/>
            </a:pPr>
            <a:r>
              <a:rPr lang="en-US" sz="3200" b="1" dirty="0" smtClean="0"/>
              <a:t>A-  	Aldrich </a:t>
            </a:r>
            <a:r>
              <a:rPr lang="en-US" sz="3200" b="1" dirty="0" err="1" smtClean="0"/>
              <a:t>Mees</a:t>
            </a:r>
            <a:r>
              <a:rPr lang="en-US" sz="3200" b="1" dirty="0" smtClean="0"/>
              <a:t> line.</a:t>
            </a:r>
          </a:p>
          <a:p>
            <a:pPr>
              <a:buNone/>
            </a:pPr>
            <a:r>
              <a:rPr lang="en-US" sz="3200" b="1" dirty="0" smtClean="0"/>
              <a:t>R –   Rice water stool, Red velvet.</a:t>
            </a:r>
          </a:p>
          <a:p>
            <a:pPr>
              <a:buNone/>
            </a:pPr>
            <a:r>
              <a:rPr lang="en-US" sz="3200" b="1" dirty="0" smtClean="0"/>
              <a:t>S –   Sound clear, </a:t>
            </a:r>
            <a:r>
              <a:rPr lang="en-US" sz="3200" b="1" dirty="0" err="1" smtClean="0"/>
              <a:t>Subendocardial</a:t>
            </a:r>
            <a:r>
              <a:rPr lang="en-US" sz="3200" b="1" dirty="0" smtClean="0"/>
              <a:t>    	</a:t>
            </a:r>
            <a:r>
              <a:rPr lang="en-US" sz="3200" b="1" dirty="0" err="1" smtClean="0"/>
              <a:t>haemorrhage</a:t>
            </a:r>
            <a:r>
              <a:rPr lang="en-US" sz="3200" b="1" dirty="0" smtClean="0"/>
              <a:t>.</a:t>
            </a:r>
          </a:p>
          <a:p>
            <a:pPr>
              <a:buNone/>
            </a:pPr>
            <a:r>
              <a:rPr lang="en-US" sz="3200" b="1" dirty="0" smtClean="0"/>
              <a:t>E –   Emetics not recommended.</a:t>
            </a:r>
          </a:p>
          <a:p>
            <a:pPr>
              <a:buNone/>
            </a:pPr>
            <a:r>
              <a:rPr lang="en-US" sz="3200" b="1" dirty="0" smtClean="0"/>
              <a:t>N –   Neuropathy.</a:t>
            </a:r>
          </a:p>
          <a:p>
            <a:pPr>
              <a:buNone/>
            </a:pPr>
            <a:r>
              <a:rPr lang="en-US" sz="3200" b="1" dirty="0" smtClean="0"/>
              <a:t>I –    </a:t>
            </a:r>
            <a:r>
              <a:rPr lang="en-US" sz="3200" b="1" dirty="0" err="1" smtClean="0"/>
              <a:t>Inflammed</a:t>
            </a:r>
            <a:r>
              <a:rPr lang="en-US" sz="3200" b="1" dirty="0" smtClean="0"/>
              <a:t> conjunctiva, </a:t>
            </a:r>
            <a:r>
              <a:rPr lang="en-US" sz="3200" b="1" dirty="0" err="1" smtClean="0"/>
              <a:t>Icteric</a:t>
            </a:r>
            <a:r>
              <a:rPr lang="en-US" sz="3200" b="1" dirty="0" smtClean="0"/>
              <a:t>.</a:t>
            </a:r>
          </a:p>
          <a:p>
            <a:pPr>
              <a:buNone/>
            </a:pPr>
            <a:r>
              <a:rPr lang="en-US" sz="3200" b="1" dirty="0" smtClean="0"/>
              <a:t>C –   Circulatory collapse,  	 	  	Convulsions</a:t>
            </a:r>
            <a:endParaRPr lang="en-US"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POISONING</a:t>
            </a:r>
            <a:endParaRPr lang="en-US" dirty="0"/>
          </a:p>
        </p:txBody>
      </p:sp>
      <p:pic>
        <p:nvPicPr>
          <p:cNvPr id="2050" name="Picture 2" descr="C:\Users\Dept. FM\Desktop\Mees'_lines.jpg"/>
          <p:cNvPicPr>
            <a:picLocks noGrp="1" noChangeAspect="1" noChangeArrowheads="1"/>
          </p:cNvPicPr>
          <p:nvPr>
            <p:ph idx="1"/>
          </p:nvPr>
        </p:nvPicPr>
        <p:blipFill>
          <a:blip r:embed="rId2"/>
          <a:srcRect/>
          <a:stretch>
            <a:fillRect/>
          </a:stretch>
        </p:blipFill>
        <p:spPr bwMode="auto">
          <a:xfrm>
            <a:off x="1242151" y="1609725"/>
            <a:ext cx="5669098" cy="484663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RAIN DROP</a:t>
            </a:r>
            <a:endParaRPr lang="en-US" dirty="0"/>
          </a:p>
        </p:txBody>
      </p:sp>
      <p:pic>
        <p:nvPicPr>
          <p:cNvPr id="3074" name="Picture 2" descr="C:\Users\Dept. FM\Desktop\raindrop.jpg"/>
          <p:cNvPicPr>
            <a:picLocks noGrp="1" noChangeAspect="1" noChangeArrowheads="1"/>
          </p:cNvPicPr>
          <p:nvPr>
            <p:ph idx="1"/>
          </p:nvPr>
        </p:nvPicPr>
        <p:blipFill>
          <a:blip r:embed="rId2"/>
          <a:srcRect/>
          <a:stretch>
            <a:fillRect/>
          </a:stretch>
        </p:blipFill>
        <p:spPr bwMode="auto">
          <a:xfrm>
            <a:off x="1295400" y="1905000"/>
            <a:ext cx="5334000" cy="3657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STOCKING -  GLOVES </a:t>
            </a:r>
            <a:endParaRPr lang="en-US" dirty="0"/>
          </a:p>
        </p:txBody>
      </p:sp>
      <p:pic>
        <p:nvPicPr>
          <p:cNvPr id="1026" name="Picture 2" descr="C:\Users\Dept. FM\Desktop\STOCKING GLOVE.jpg"/>
          <p:cNvPicPr>
            <a:picLocks noGrp="1" noChangeAspect="1" noChangeArrowheads="1"/>
          </p:cNvPicPr>
          <p:nvPr>
            <p:ph idx="1"/>
          </p:nvPr>
        </p:nvPicPr>
        <p:blipFill>
          <a:blip r:embed="rId2"/>
          <a:srcRect/>
          <a:stretch>
            <a:fillRect/>
          </a:stretch>
        </p:blipFill>
        <p:spPr bwMode="auto">
          <a:xfrm>
            <a:off x="1600200" y="1981200"/>
            <a:ext cx="4724400" cy="4267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(QUICK SILVER)</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Mercuric</a:t>
            </a:r>
            <a:r>
              <a:rPr lang="en-US" b="1" dirty="0" smtClean="0"/>
              <a:t> –soluble and poisonous</a:t>
            </a:r>
          </a:p>
          <a:p>
            <a:pPr>
              <a:buNone/>
            </a:pPr>
            <a:r>
              <a:rPr lang="en-US" b="1" dirty="0" smtClean="0"/>
              <a:t>         OXIDE,CHLORIDE,IODIDE,CYNIDE,SULPHIDE</a:t>
            </a:r>
          </a:p>
          <a:p>
            <a:r>
              <a:rPr lang="en-US" b="1" dirty="0" err="1" smtClean="0"/>
              <a:t>Mercurious</a:t>
            </a:r>
            <a:r>
              <a:rPr lang="en-US" b="1" dirty="0" smtClean="0"/>
              <a:t> –less soluble and less active.</a:t>
            </a:r>
          </a:p>
          <a:p>
            <a:r>
              <a:rPr lang="en-US" b="1" dirty="0" smtClean="0"/>
              <a:t>ACTION – Binds with </a:t>
            </a:r>
            <a:r>
              <a:rPr lang="en-US" b="1" dirty="0" err="1" smtClean="0"/>
              <a:t>sulphydryl</a:t>
            </a:r>
            <a:r>
              <a:rPr lang="en-US" b="1" dirty="0" smtClean="0"/>
              <a:t> groups of enzymes  and cellular proteins ,nucleic acids and mitotic apparatus interfering with enzyme and cellular transport functions</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dirty="0" smtClean="0"/>
              <a:t>mercury</a:t>
            </a:r>
            <a:endParaRPr lang="en-US" sz="4400"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1441438" y="1609767"/>
            <a:ext cx="5270523" cy="484655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ARSENIC</a:t>
            </a:r>
            <a:r>
              <a:rPr lang="en-US" sz="5400" dirty="0" smtClean="0"/>
              <a:t> -</a:t>
            </a:r>
            <a:r>
              <a:rPr lang="en-US" sz="5400" dirty="0" smtClean="0">
                <a:solidFill>
                  <a:schemeClr val="accent2"/>
                </a:solidFill>
              </a:rPr>
              <a:t>ACTION</a:t>
            </a:r>
            <a:endParaRPr lang="en-US" sz="5400" dirty="0">
              <a:solidFill>
                <a:schemeClr val="accent2"/>
              </a:solidFill>
            </a:endParaRPr>
          </a:p>
        </p:txBody>
      </p:sp>
      <p:sp>
        <p:nvSpPr>
          <p:cNvPr id="3" name="Content Placeholder 2"/>
          <p:cNvSpPr>
            <a:spLocks noGrp="1"/>
          </p:cNvSpPr>
          <p:nvPr>
            <p:ph idx="1"/>
          </p:nvPr>
        </p:nvSpPr>
        <p:spPr/>
        <p:txBody>
          <a:bodyPr>
            <a:noAutofit/>
          </a:bodyPr>
          <a:lstStyle/>
          <a:p>
            <a:pPr algn="just">
              <a:buNone/>
            </a:pPr>
            <a:r>
              <a:rPr lang="en-US" b="1" dirty="0" smtClean="0"/>
              <a:t>   </a:t>
            </a:r>
            <a:r>
              <a:rPr lang="en-US" sz="2800" b="1" dirty="0" smtClean="0"/>
              <a:t>Interferes with cellular respiration by combining with the </a:t>
            </a:r>
            <a:r>
              <a:rPr lang="en-US" sz="2800" b="1" dirty="0" err="1" smtClean="0"/>
              <a:t>sulphydryl</a:t>
            </a:r>
            <a:r>
              <a:rPr lang="en-US" sz="2800" b="1" dirty="0" smtClean="0"/>
              <a:t> group of mitochondrial  enzymes ,especially </a:t>
            </a:r>
            <a:r>
              <a:rPr lang="en-US" sz="2800" b="1" dirty="0" err="1" smtClean="0"/>
              <a:t>pyruvate</a:t>
            </a:r>
            <a:r>
              <a:rPr lang="en-US" sz="2800" b="1" dirty="0" smtClean="0"/>
              <a:t> </a:t>
            </a:r>
            <a:r>
              <a:rPr lang="en-US" sz="2800" b="1" dirty="0" err="1" smtClean="0"/>
              <a:t>oxidase</a:t>
            </a:r>
            <a:r>
              <a:rPr lang="en-US" sz="2800" b="1" dirty="0" smtClean="0"/>
              <a:t> and certain </a:t>
            </a:r>
            <a:r>
              <a:rPr lang="en-US" sz="2800" b="1" dirty="0" err="1" smtClean="0"/>
              <a:t>phosphatases</a:t>
            </a:r>
            <a:r>
              <a:rPr lang="en-US" sz="2800" b="1" dirty="0" smtClean="0"/>
              <a:t>. Its particular target is vascular endothelium, leading to increased permeability ,tissue </a:t>
            </a:r>
            <a:r>
              <a:rPr lang="en-US" sz="2800" b="1" dirty="0" err="1" smtClean="0"/>
              <a:t>oedema</a:t>
            </a:r>
            <a:r>
              <a:rPr lang="en-US" sz="2800" b="1" dirty="0" smtClean="0"/>
              <a:t> and </a:t>
            </a:r>
            <a:r>
              <a:rPr lang="en-US" sz="2800" b="1" dirty="0" err="1" smtClean="0"/>
              <a:t>haemorrhage</a:t>
            </a:r>
            <a:r>
              <a:rPr lang="en-US" sz="2800" b="1" dirty="0" smtClean="0"/>
              <a:t>, especially in intestinal canal. It uncouples the mitochondrial oxidative </a:t>
            </a:r>
            <a:r>
              <a:rPr lang="en-US" sz="2800" b="1" dirty="0" err="1" smtClean="0"/>
              <a:t>phosphorylation</a:t>
            </a:r>
            <a:r>
              <a:rPr lang="en-US" sz="2800" b="1" dirty="0" smtClean="0"/>
              <a:t> &amp; interferes with </a:t>
            </a:r>
            <a:r>
              <a:rPr lang="en-US" sz="2800" b="1" dirty="0" err="1" smtClean="0"/>
              <a:t>glycolysis</a:t>
            </a:r>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SYMPTOMS OF MERCURY-      </a:t>
            </a:r>
            <a:br>
              <a:rPr lang="en-US" sz="3600" dirty="0" smtClean="0"/>
            </a:br>
            <a:r>
              <a:rPr lang="en-US" sz="3600" dirty="0" smtClean="0"/>
              <a:t>first phase</a:t>
            </a:r>
            <a:endParaRPr lang="en-US" sz="4400" dirty="0"/>
          </a:p>
        </p:txBody>
      </p:sp>
      <p:sp>
        <p:nvSpPr>
          <p:cNvPr id="3" name="Content Placeholder 2"/>
          <p:cNvSpPr>
            <a:spLocks noGrp="1"/>
          </p:cNvSpPr>
          <p:nvPr>
            <p:ph idx="1"/>
          </p:nvPr>
        </p:nvSpPr>
        <p:spPr/>
        <p:txBody>
          <a:bodyPr/>
          <a:lstStyle/>
          <a:p>
            <a:pPr algn="just">
              <a:buNone/>
            </a:pPr>
            <a:r>
              <a:rPr lang="en-US" b="1" dirty="0" smtClean="0"/>
              <a:t>   Acrid metallic taste, constriction in throat, mouth corroded and has </a:t>
            </a:r>
            <a:r>
              <a:rPr lang="en-US" b="1" dirty="0" err="1" smtClean="0"/>
              <a:t>greyish</a:t>
            </a:r>
            <a:r>
              <a:rPr lang="en-US" b="1" dirty="0" smtClean="0"/>
              <a:t> white coating. Vomit contains </a:t>
            </a:r>
            <a:r>
              <a:rPr lang="en-US" b="1" dirty="0" err="1" smtClean="0"/>
              <a:t>greyish</a:t>
            </a:r>
            <a:r>
              <a:rPr lang="en-US" b="1" dirty="0" smtClean="0"/>
              <a:t> slimy </a:t>
            </a:r>
            <a:r>
              <a:rPr lang="en-US" b="1" dirty="0" err="1" smtClean="0"/>
              <a:t>mucoid</a:t>
            </a:r>
            <a:r>
              <a:rPr lang="en-US" b="1" dirty="0" smtClean="0"/>
              <a:t> material with blood and shreds of mucous membrane, followed by </a:t>
            </a:r>
            <a:r>
              <a:rPr lang="en-US" b="1" dirty="0" err="1" smtClean="0"/>
              <a:t>diarhoea</a:t>
            </a:r>
            <a:r>
              <a:rPr lang="en-US" b="1" dirty="0" smtClean="0"/>
              <a:t>. </a:t>
            </a:r>
            <a:r>
              <a:rPr lang="en-US" b="1" dirty="0" smtClean="0">
                <a:solidFill>
                  <a:srgbClr val="FF0000"/>
                </a:solidFill>
              </a:rPr>
              <a:t>CIRCULATORY COLLAPSE </a:t>
            </a:r>
            <a:r>
              <a:rPr lang="en-US" b="1" dirty="0" smtClean="0"/>
              <a:t>occurs.</a:t>
            </a:r>
          </a:p>
          <a:p>
            <a:pPr algn="just">
              <a:buNone/>
            </a:pPr>
            <a:r>
              <a:rPr lang="en-US" b="1" dirty="0" smtClean="0"/>
              <a:t>   Inhalation of fumes produce nervous </a:t>
            </a:r>
            <a:r>
              <a:rPr lang="en-US" b="1" dirty="0" err="1" smtClean="0"/>
              <a:t>symptoms,e.g.ataxia,restriction</a:t>
            </a:r>
            <a:r>
              <a:rPr lang="en-US" b="1" dirty="0" smtClean="0"/>
              <a:t> of visual </a:t>
            </a:r>
            <a:r>
              <a:rPr lang="en-US" b="1" dirty="0" err="1" smtClean="0"/>
              <a:t>field,paresis</a:t>
            </a:r>
            <a:r>
              <a:rPr lang="en-US" b="1" dirty="0" smtClean="0"/>
              <a:t> and delirium.</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SYMPTOMS OF MERCURY-      </a:t>
            </a:r>
            <a:br>
              <a:rPr lang="en-US" sz="4000" dirty="0" smtClean="0"/>
            </a:br>
            <a:r>
              <a:rPr lang="en-US" sz="4000" dirty="0" smtClean="0"/>
              <a:t>SECOND phase</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400" dirty="0" smtClean="0"/>
              <a:t>   </a:t>
            </a:r>
            <a:r>
              <a:rPr lang="en-US" sz="2800" b="1" dirty="0" smtClean="0"/>
              <a:t>If the person survives ,second phase begins in 1 to 3 days. </a:t>
            </a:r>
            <a:r>
              <a:rPr lang="en-US" sz="2800" b="1" dirty="0" err="1" smtClean="0"/>
              <a:t>Glossitis</a:t>
            </a:r>
            <a:r>
              <a:rPr lang="en-US" sz="2800" b="1" dirty="0" smtClean="0"/>
              <a:t> and ulcerative gingivitis ,severe infection, loosening of teeth and necrosis of jaw. necrosis of renal tubules.</a:t>
            </a:r>
          </a:p>
          <a:p>
            <a:pPr algn="just">
              <a:buNone/>
            </a:pPr>
            <a:r>
              <a:rPr lang="en-US" sz="2800" b="1" dirty="0" smtClean="0">
                <a:solidFill>
                  <a:srgbClr val="FF0000"/>
                </a:solidFill>
              </a:rPr>
              <a:t>   INTRAMUSCULAR </a:t>
            </a:r>
            <a:r>
              <a:rPr lang="en-US" sz="2800" b="1" dirty="0" smtClean="0"/>
              <a:t>injection produces abscess with ulceration.</a:t>
            </a:r>
          </a:p>
          <a:p>
            <a:pPr algn="just">
              <a:buNone/>
            </a:pPr>
            <a:r>
              <a:rPr lang="en-US" sz="2800" b="1" dirty="0" smtClean="0">
                <a:solidFill>
                  <a:srgbClr val="FF0000"/>
                </a:solidFill>
              </a:rPr>
              <a:t>   IV </a:t>
            </a:r>
            <a:r>
              <a:rPr lang="en-US" sz="2800" b="1" dirty="0" smtClean="0"/>
              <a:t>injection may cause </a:t>
            </a:r>
            <a:r>
              <a:rPr lang="en-US" sz="2800" b="1" dirty="0" err="1" smtClean="0"/>
              <a:t>mercurialism</a:t>
            </a:r>
            <a:r>
              <a:rPr lang="en-US" sz="2800" b="1" dirty="0" smtClean="0"/>
              <a:t> in which </a:t>
            </a:r>
            <a:r>
              <a:rPr lang="en-US" sz="2800" b="1" dirty="0" err="1" smtClean="0"/>
              <a:t>thrombophlebitis</a:t>
            </a:r>
            <a:r>
              <a:rPr lang="en-US" sz="2800" b="1" dirty="0" smtClean="0"/>
              <a:t>, </a:t>
            </a:r>
            <a:r>
              <a:rPr lang="en-US" sz="2800" b="1" dirty="0" err="1" smtClean="0"/>
              <a:t>granuloma</a:t>
            </a:r>
            <a:r>
              <a:rPr lang="en-US" sz="2800" b="1" dirty="0" smtClean="0"/>
              <a:t> formation, pulmonary embolism and </a:t>
            </a:r>
            <a:r>
              <a:rPr lang="en-US" sz="2800" b="1" dirty="0" err="1" smtClean="0"/>
              <a:t>haemoptysis</a:t>
            </a:r>
            <a:endParaRPr lang="en-US"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mERCURY</a:t>
            </a:r>
            <a:endParaRPr lang="en-US" dirty="0"/>
          </a:p>
        </p:txBody>
      </p:sp>
      <p:pic>
        <p:nvPicPr>
          <p:cNvPr id="4" name="Picture 2" descr="C:\Users\Dept. FM\Desktop\mercury-hazards-and-toxicity-8-638.jpg"/>
          <p:cNvPicPr>
            <a:picLocks noGrp="1" noChangeAspect="1" noChangeArrowheads="1"/>
          </p:cNvPicPr>
          <p:nvPr>
            <p:ph idx="1"/>
          </p:nvPr>
        </p:nvPicPr>
        <p:blipFill>
          <a:blip r:embed="rId2"/>
          <a:srcRect/>
          <a:stretch>
            <a:fillRect/>
          </a:stretch>
        </p:blipFill>
        <p:spPr bwMode="auto">
          <a:xfrm>
            <a:off x="1038225" y="1751806"/>
            <a:ext cx="6076950" cy="45624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a:t>
            </a:r>
            <a:br>
              <a:rPr lang="en-US" sz="4400" dirty="0" smtClean="0"/>
            </a:br>
            <a:r>
              <a:rPr lang="en-US" sz="4400" dirty="0" smtClean="0"/>
              <a:t>                 mercury</a:t>
            </a:r>
            <a:endParaRPr lang="en-US" sz="4400" dirty="0"/>
          </a:p>
        </p:txBody>
      </p:sp>
      <p:pic>
        <p:nvPicPr>
          <p:cNvPr id="4" name="Picture 2" descr="C:\Users\Dept. FM\Desktop\2-mercury-mendoza-7-728.jpg"/>
          <p:cNvPicPr>
            <a:picLocks noGrp="1" noChangeAspect="1" noChangeArrowheads="1"/>
          </p:cNvPicPr>
          <p:nvPr>
            <p:ph idx="1"/>
          </p:nvPr>
        </p:nvPicPr>
        <p:blipFill>
          <a:blip r:embed="rId2"/>
          <a:srcRect/>
          <a:stretch>
            <a:fillRect/>
          </a:stretch>
        </p:blipFill>
        <p:spPr bwMode="auto">
          <a:xfrm>
            <a:off x="845608" y="1609725"/>
            <a:ext cx="6462184" cy="48466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TREATMENT  </a:t>
            </a:r>
            <a:endParaRPr lang="en-US" sz="4800" dirty="0"/>
          </a:p>
        </p:txBody>
      </p:sp>
      <p:sp>
        <p:nvSpPr>
          <p:cNvPr id="3" name="Content Placeholder 2"/>
          <p:cNvSpPr>
            <a:spLocks noGrp="1"/>
          </p:cNvSpPr>
          <p:nvPr>
            <p:ph idx="1"/>
          </p:nvPr>
        </p:nvSpPr>
        <p:spPr/>
        <p:txBody>
          <a:bodyPr/>
          <a:lstStyle/>
          <a:p>
            <a:pPr>
              <a:buNone/>
            </a:pPr>
            <a:r>
              <a:rPr lang="en-US" sz="3200" dirty="0" smtClean="0"/>
              <a:t>Gastric </a:t>
            </a:r>
            <a:r>
              <a:rPr lang="en-US" sz="3200" dirty="0" err="1" smtClean="0"/>
              <a:t>lavage</a:t>
            </a:r>
            <a:endParaRPr lang="en-US" sz="3200" dirty="0" smtClean="0"/>
          </a:p>
          <a:p>
            <a:pPr>
              <a:buNone/>
            </a:pPr>
            <a:r>
              <a:rPr lang="en-US" sz="3200" dirty="0" err="1" smtClean="0"/>
              <a:t>Pencillamine</a:t>
            </a:r>
            <a:endParaRPr lang="en-US" sz="3200" dirty="0" smtClean="0"/>
          </a:p>
          <a:p>
            <a:pPr>
              <a:buNone/>
            </a:pPr>
            <a:r>
              <a:rPr lang="en-US" sz="3200" dirty="0" smtClean="0"/>
              <a:t>BAL</a:t>
            </a:r>
          </a:p>
          <a:p>
            <a:pPr>
              <a:buNone/>
            </a:pPr>
            <a:r>
              <a:rPr lang="en-US" sz="3600" b="1" dirty="0" smtClean="0"/>
              <a:t>NR</a:t>
            </a:r>
          </a:p>
          <a:p>
            <a:pPr>
              <a:buNone/>
            </a:pPr>
            <a:r>
              <a:rPr lang="en-US" dirty="0" smtClean="0"/>
              <a:t>   </a:t>
            </a:r>
            <a:r>
              <a:rPr lang="en-US" sz="3200" dirty="0" smtClean="0"/>
              <a:t>Ca-EDTA</a:t>
            </a:r>
          </a:p>
          <a:p>
            <a:pPr>
              <a:buNone/>
            </a:pPr>
            <a:r>
              <a:rPr lang="en-US" sz="3200" dirty="0" smtClean="0"/>
              <a:t>   cathartics</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ACRODYNIA</a:t>
            </a:r>
            <a:endParaRPr lang="en-US" dirty="0"/>
          </a:p>
        </p:txBody>
      </p:sp>
      <p:pic>
        <p:nvPicPr>
          <p:cNvPr id="2050" name="Picture 2" descr="C:\Users\Dept. FM\Desktop\ACRODYNIA.jpg"/>
          <p:cNvPicPr>
            <a:picLocks noGrp="1" noChangeAspect="1" noChangeArrowheads="1"/>
          </p:cNvPicPr>
          <p:nvPr>
            <p:ph idx="1"/>
          </p:nvPr>
        </p:nvPicPr>
        <p:blipFill>
          <a:blip r:embed="rId2"/>
          <a:srcRect/>
          <a:stretch>
            <a:fillRect/>
          </a:stretch>
        </p:blipFill>
        <p:spPr bwMode="auto">
          <a:xfrm>
            <a:off x="914400" y="1905000"/>
            <a:ext cx="6553200" cy="4114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MERCURY POISONING</a:t>
            </a:r>
            <a:endParaRPr lang="en-US" dirty="0"/>
          </a:p>
        </p:txBody>
      </p:sp>
      <p:pic>
        <p:nvPicPr>
          <p:cNvPr id="3074" name="Picture 2" descr="C:\Users\Dept. FM\Desktop\Kawasaki-symptoms-320x202.jpg"/>
          <p:cNvPicPr>
            <a:picLocks noGrp="1" noChangeAspect="1" noChangeArrowheads="1"/>
          </p:cNvPicPr>
          <p:nvPr>
            <p:ph idx="1"/>
          </p:nvPr>
        </p:nvPicPr>
        <p:blipFill>
          <a:blip r:embed="rId2"/>
          <a:srcRect/>
          <a:stretch>
            <a:fillRect/>
          </a:stretch>
        </p:blipFill>
        <p:spPr bwMode="auto">
          <a:xfrm>
            <a:off x="1371600" y="1905000"/>
            <a:ext cx="5257800" cy="4114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mercury</a:t>
            </a:r>
            <a:endParaRPr lang="en-US" dirty="0"/>
          </a:p>
        </p:txBody>
      </p:sp>
      <p:pic>
        <p:nvPicPr>
          <p:cNvPr id="1026" name="Picture 2" descr="C:\Users\Dept. FM\Desktop\mercurialism.jpg"/>
          <p:cNvPicPr>
            <a:picLocks noGrp="1" noChangeAspect="1" noChangeArrowheads="1"/>
          </p:cNvPicPr>
          <p:nvPr>
            <p:ph idx="1"/>
          </p:nvPr>
        </p:nvPicPr>
        <p:blipFill>
          <a:blip r:embed="rId2"/>
          <a:srcRect/>
          <a:stretch>
            <a:fillRect/>
          </a:stretch>
        </p:blipFill>
        <p:spPr bwMode="auto">
          <a:xfrm>
            <a:off x="1600200" y="2133600"/>
            <a:ext cx="4572000" cy="3657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mercury</a:t>
            </a:r>
            <a:endParaRPr lang="en-US" dirty="0"/>
          </a:p>
        </p:txBody>
      </p:sp>
      <p:pic>
        <p:nvPicPr>
          <p:cNvPr id="2050" name="Picture 2" descr="C:\Users\Dept. FM\Desktop\2-mercury-mendoza-7-728.jpg"/>
          <p:cNvPicPr>
            <a:picLocks noGrp="1" noChangeAspect="1" noChangeArrowheads="1"/>
          </p:cNvPicPr>
          <p:nvPr>
            <p:ph idx="1"/>
          </p:nvPr>
        </p:nvPicPr>
        <p:blipFill>
          <a:blip r:embed="rId2"/>
          <a:srcRect/>
          <a:stretch>
            <a:fillRect/>
          </a:stretch>
        </p:blipFill>
        <p:spPr bwMode="auto">
          <a:xfrm>
            <a:off x="845608" y="1609725"/>
            <a:ext cx="6462184" cy="48466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Burtonian</a:t>
            </a:r>
            <a:r>
              <a:rPr lang="en-US" dirty="0" smtClean="0"/>
              <a:t> line</a:t>
            </a:r>
            <a:endParaRPr lang="en-US" dirty="0"/>
          </a:p>
        </p:txBody>
      </p:sp>
      <p:pic>
        <p:nvPicPr>
          <p:cNvPr id="3074" name="Picture 2" descr="C:\Users\Dept. FM\Desktop\burton line.png"/>
          <p:cNvPicPr>
            <a:picLocks noGrp="1" noChangeAspect="1" noChangeArrowheads="1"/>
          </p:cNvPicPr>
          <p:nvPr>
            <p:ph idx="1"/>
          </p:nvPr>
        </p:nvPicPr>
        <p:blipFill>
          <a:blip r:embed="rId2"/>
          <a:srcRect/>
          <a:stretch>
            <a:fillRect/>
          </a:stretch>
        </p:blipFill>
        <p:spPr bwMode="auto">
          <a:xfrm>
            <a:off x="457200" y="1997075"/>
            <a:ext cx="7239000" cy="407193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solidFill>
                  <a:schemeClr val="accent2"/>
                </a:solidFill>
              </a:rPr>
              <a:t>SIGNS AND SYMPTOMS</a:t>
            </a:r>
            <a:endParaRPr lang="en-US" sz="4800" b="1" i="1" dirty="0">
              <a:solidFill>
                <a:schemeClr val="accent2"/>
              </a:solidFill>
            </a:endParaRPr>
          </a:p>
        </p:txBody>
      </p:sp>
      <p:sp>
        <p:nvSpPr>
          <p:cNvPr id="3" name="Content Placeholder 2"/>
          <p:cNvSpPr>
            <a:spLocks noGrp="1"/>
          </p:cNvSpPr>
          <p:nvPr>
            <p:ph idx="1"/>
          </p:nvPr>
        </p:nvSpPr>
        <p:spPr/>
        <p:txBody>
          <a:bodyPr>
            <a:normAutofit/>
          </a:bodyPr>
          <a:lstStyle/>
          <a:p>
            <a:pPr>
              <a:buNone/>
            </a:pPr>
            <a:endParaRPr lang="en-US" sz="4800" b="1" dirty="0" smtClean="0">
              <a:solidFill>
                <a:srgbClr val="00B050"/>
              </a:solidFill>
            </a:endParaRPr>
          </a:p>
          <a:p>
            <a:pPr>
              <a:buNone/>
            </a:pPr>
            <a:r>
              <a:rPr lang="en-US" sz="4800" b="1" dirty="0" smtClean="0">
                <a:solidFill>
                  <a:srgbClr val="00B050"/>
                </a:solidFill>
              </a:rPr>
              <a:t>1.THE FULMINANT TYPE.</a:t>
            </a:r>
          </a:p>
          <a:p>
            <a:pPr>
              <a:buNone/>
            </a:pPr>
            <a:r>
              <a:rPr lang="en-US" sz="4800" b="1" dirty="0" smtClean="0">
                <a:solidFill>
                  <a:srgbClr val="00B050"/>
                </a:solidFill>
              </a:rPr>
              <a:t>2.THE GASTROENTERIC   TYPE.</a:t>
            </a:r>
          </a:p>
          <a:p>
            <a:pPr>
              <a:buNone/>
            </a:pPr>
            <a:r>
              <a:rPr lang="en-US" sz="4800" b="1" dirty="0" smtClean="0">
                <a:solidFill>
                  <a:srgbClr val="00B050"/>
                </a:solidFill>
              </a:rPr>
              <a:t>3.NARCOTIC FORM</a:t>
            </a:r>
            <a:endParaRPr lang="en-US" sz="4800" b="1" dirty="0">
              <a:solidFill>
                <a:srgbClr val="00B05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Dept. FM\Desktop\mercury-hazards-and-toxicity-8-638.jpg"/>
          <p:cNvPicPr>
            <a:picLocks noGrp="1" noChangeAspect="1" noChangeArrowheads="1"/>
          </p:cNvPicPr>
          <p:nvPr>
            <p:ph idx="1"/>
          </p:nvPr>
        </p:nvPicPr>
        <p:blipFill>
          <a:blip r:embed="rId2"/>
          <a:srcRect/>
          <a:stretch>
            <a:fillRect/>
          </a:stretch>
        </p:blipFill>
        <p:spPr bwMode="auto">
          <a:xfrm>
            <a:off x="1038225" y="1751806"/>
            <a:ext cx="6076950" cy="45624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Dept. FM\Desktop\blue lines.jpg"/>
          <p:cNvPicPr>
            <a:picLocks noGrp="1" noChangeAspect="1" noChangeArrowheads="1"/>
          </p:cNvPicPr>
          <p:nvPr>
            <p:ph idx="1"/>
          </p:nvPr>
        </p:nvPicPr>
        <p:blipFill>
          <a:blip r:embed="rId2"/>
          <a:srcRect/>
          <a:stretch>
            <a:fillRect/>
          </a:stretch>
        </p:blipFill>
        <p:spPr bwMode="auto">
          <a:xfrm>
            <a:off x="1038225" y="1751806"/>
            <a:ext cx="6076950" cy="45624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MERCURIA LENTIS</a:t>
            </a:r>
            <a:endParaRPr lang="en-US" dirty="0"/>
          </a:p>
        </p:txBody>
      </p:sp>
      <p:pic>
        <p:nvPicPr>
          <p:cNvPr id="6146" name="Picture 2" descr="C:\Users\Dept. FM\Desktop\eye.jpg"/>
          <p:cNvPicPr>
            <a:picLocks noGrp="1" noChangeAspect="1" noChangeArrowheads="1"/>
          </p:cNvPicPr>
          <p:nvPr>
            <p:ph idx="1"/>
          </p:nvPr>
        </p:nvPicPr>
        <p:blipFill>
          <a:blip r:embed="rId2"/>
          <a:srcRect/>
          <a:stretch>
            <a:fillRect/>
          </a:stretch>
        </p:blipFill>
        <p:spPr bwMode="auto">
          <a:xfrm>
            <a:off x="2171700" y="2461419"/>
            <a:ext cx="3810000" cy="31432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MINIMATA BAY DISEASE</a:t>
            </a:r>
            <a:endParaRPr lang="en-US" dirty="0"/>
          </a:p>
        </p:txBody>
      </p:sp>
      <p:pic>
        <p:nvPicPr>
          <p:cNvPr id="7170" name="Picture 2" descr="C:\Users\Dept. FM\Desktop\minimata.jpg"/>
          <p:cNvPicPr>
            <a:picLocks noGrp="1" noChangeAspect="1" noChangeArrowheads="1"/>
          </p:cNvPicPr>
          <p:nvPr>
            <p:ph idx="1"/>
          </p:nvPr>
        </p:nvPicPr>
        <p:blipFill>
          <a:blip r:embed="rId2"/>
          <a:srcRect/>
          <a:stretch>
            <a:fillRect/>
          </a:stretch>
        </p:blipFill>
        <p:spPr bwMode="auto">
          <a:xfrm>
            <a:off x="1038225" y="2323306"/>
            <a:ext cx="6076950" cy="34194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MINIMATA BAY DISEASE</a:t>
            </a:r>
            <a:endParaRPr lang="en-US" dirty="0"/>
          </a:p>
        </p:txBody>
      </p:sp>
      <p:sp>
        <p:nvSpPr>
          <p:cNvPr id="3" name="Content Placeholder 2"/>
          <p:cNvSpPr>
            <a:spLocks noGrp="1"/>
          </p:cNvSpPr>
          <p:nvPr>
            <p:ph idx="1"/>
          </p:nvPr>
        </p:nvSpPr>
        <p:spPr/>
        <p:txBody>
          <a:bodyPr>
            <a:noAutofit/>
          </a:bodyPr>
          <a:lstStyle/>
          <a:p>
            <a:r>
              <a:rPr lang="en-US" sz="2800" b="1" dirty="0" smtClean="0"/>
              <a:t>Chronic poisoning of methyl mercury.</a:t>
            </a:r>
          </a:p>
          <a:p>
            <a:r>
              <a:rPr lang="en-US" sz="2800" b="1" dirty="0" smtClean="0"/>
              <a:t>Caused by contaminated fish from </a:t>
            </a:r>
            <a:r>
              <a:rPr lang="en-US" sz="2800" b="1" dirty="0" err="1" smtClean="0"/>
              <a:t>minimata</a:t>
            </a:r>
            <a:r>
              <a:rPr lang="en-US" sz="2800" b="1" dirty="0" smtClean="0"/>
              <a:t> bay.</a:t>
            </a:r>
          </a:p>
          <a:p>
            <a:r>
              <a:rPr lang="en-US" sz="2800" b="1" dirty="0" smtClean="0"/>
              <a:t>Disturbances in hand </a:t>
            </a:r>
            <a:r>
              <a:rPr lang="en-US" sz="2800" b="1" dirty="0" err="1" smtClean="0"/>
              <a:t>coordination,gait</a:t>
            </a:r>
            <a:r>
              <a:rPr lang="en-US" sz="2800" b="1" dirty="0" smtClean="0"/>
              <a:t> and speech.</a:t>
            </a:r>
          </a:p>
          <a:p>
            <a:r>
              <a:rPr lang="en-US" sz="2800" b="1" dirty="0" smtClean="0"/>
              <a:t>Difficulty in chewing and swallowing.</a:t>
            </a:r>
          </a:p>
          <a:p>
            <a:r>
              <a:rPr lang="en-US" sz="2800" b="1" dirty="0" err="1" smtClean="0"/>
              <a:t>Tremors,blurring</a:t>
            </a:r>
            <a:r>
              <a:rPr lang="en-US" sz="2800" b="1" dirty="0" smtClean="0"/>
              <a:t> of </a:t>
            </a:r>
            <a:r>
              <a:rPr lang="en-US" sz="2800" b="1" dirty="0" err="1" smtClean="0"/>
              <a:t>vision,cloouding</a:t>
            </a:r>
            <a:r>
              <a:rPr lang="en-US" sz="2800" b="1" dirty="0" smtClean="0"/>
              <a:t> of </a:t>
            </a:r>
            <a:r>
              <a:rPr lang="en-US" sz="2800" b="1" dirty="0" err="1" smtClean="0"/>
              <a:t>consciouness</a:t>
            </a:r>
            <a:r>
              <a:rPr lang="en-US" sz="2800" b="1" dirty="0" smtClean="0"/>
              <a:t> </a:t>
            </a:r>
            <a:r>
              <a:rPr lang="en-US" sz="2800" b="1" dirty="0" err="1" smtClean="0"/>
              <a:t>aand</a:t>
            </a:r>
            <a:r>
              <a:rPr lang="en-US" sz="2800" b="1" dirty="0" smtClean="0"/>
              <a:t> seizures</a:t>
            </a:r>
            <a:endParaRPr lang="en-US"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MINIMATA- TRANSMISSION</a:t>
            </a:r>
            <a:endParaRPr lang="en-US" dirty="0"/>
          </a:p>
        </p:txBody>
      </p:sp>
      <p:pic>
        <p:nvPicPr>
          <p:cNvPr id="8194" name="Picture 2" descr="C:\Users\Dept. FM\Desktop\mercuryfoodchain-01.png"/>
          <p:cNvPicPr>
            <a:picLocks noGrp="1" noChangeAspect="1" noChangeArrowheads="1"/>
          </p:cNvPicPr>
          <p:nvPr>
            <p:ph idx="1"/>
          </p:nvPr>
        </p:nvPicPr>
        <p:blipFill>
          <a:blip r:embed="rId2"/>
          <a:srcRect/>
          <a:stretch>
            <a:fillRect/>
          </a:stretch>
        </p:blipFill>
        <p:spPr bwMode="auto">
          <a:xfrm>
            <a:off x="1813555" y="2524281"/>
            <a:ext cx="4526289" cy="301752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            </a:t>
            </a:r>
            <a:r>
              <a:rPr lang="en-US" sz="6000" dirty="0" smtClean="0">
                <a:solidFill>
                  <a:srgbClr val="FF0000"/>
                </a:solidFill>
              </a:rPr>
              <a:t>LEAD</a:t>
            </a:r>
            <a:endParaRPr lang="en-US" sz="60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sz="2800" b="1" dirty="0" smtClean="0"/>
              <a:t>Heavy steel grey metal</a:t>
            </a:r>
          </a:p>
          <a:p>
            <a:pPr>
              <a:buNone/>
            </a:pPr>
            <a:r>
              <a:rPr lang="en-US" sz="2800" b="1" dirty="0" smtClean="0"/>
              <a:t>    The principal salts - lead acetate-White</a:t>
            </a:r>
          </a:p>
          <a:p>
            <a:pPr>
              <a:buNone/>
            </a:pPr>
            <a:r>
              <a:rPr lang="en-US" sz="2800" b="1" dirty="0" smtClean="0"/>
              <a:t>                                   carbonate-white</a:t>
            </a:r>
          </a:p>
          <a:p>
            <a:pPr>
              <a:buNone/>
            </a:pPr>
            <a:r>
              <a:rPr lang="en-US" sz="2800" b="1" dirty="0" smtClean="0"/>
              <a:t>                                   chromate-bright 							yellow</a:t>
            </a:r>
          </a:p>
          <a:p>
            <a:pPr>
              <a:buNone/>
            </a:pPr>
            <a:r>
              <a:rPr lang="en-US" sz="2800" b="1" dirty="0" smtClean="0"/>
              <a:t>                                   monoxide-brick red</a:t>
            </a:r>
          </a:p>
          <a:p>
            <a:pPr>
              <a:buNone/>
            </a:pPr>
            <a:r>
              <a:rPr lang="en-US" sz="2800" b="1" dirty="0" smtClean="0"/>
              <a:t>                                   </a:t>
            </a:r>
            <a:r>
              <a:rPr lang="en-US" sz="2800" b="1" dirty="0" err="1" smtClean="0"/>
              <a:t>tetroxide</a:t>
            </a:r>
            <a:r>
              <a:rPr lang="en-US" sz="2800" b="1" dirty="0" smtClean="0"/>
              <a:t>-scarlet</a:t>
            </a:r>
          </a:p>
          <a:p>
            <a:pPr>
              <a:buNone/>
            </a:pPr>
            <a:r>
              <a:rPr lang="en-US" sz="2800" b="1" dirty="0" smtClean="0"/>
              <a:t>   Used in storage batteries, solders, paints, hair </a:t>
            </a:r>
            <a:r>
              <a:rPr lang="en-US" sz="2800" b="1" dirty="0" err="1" smtClean="0"/>
              <a:t>dyes,electric</a:t>
            </a:r>
            <a:r>
              <a:rPr lang="en-US" sz="2800" b="1" dirty="0" smtClean="0"/>
              <a:t> cable </a:t>
            </a:r>
            <a:r>
              <a:rPr lang="en-US" sz="2800" b="1" dirty="0" err="1" smtClean="0"/>
              <a:t>insulations,pottery</a:t>
            </a:r>
            <a:r>
              <a:rPr lang="en-US" sz="2800" b="1" dirty="0" smtClean="0"/>
              <a:t> and ceramics and petrol</a:t>
            </a:r>
          </a:p>
          <a:p>
            <a:pPr>
              <a:buNone/>
            </a:pPr>
            <a:r>
              <a:rPr lang="en-US" sz="2800" b="1" dirty="0" smtClean="0"/>
              <a:t>                                         </a:t>
            </a:r>
            <a:endParaRPr lang="en-US" sz="2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800" dirty="0" smtClean="0"/>
              <a:t>SALTS OF LEAD</a:t>
            </a:r>
            <a:endParaRPr lang="en-US" sz="48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433125" y="1609767"/>
            <a:ext cx="5287149" cy="484655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1143000"/>
          </a:xfrm>
        </p:spPr>
        <p:txBody>
          <a:bodyPr/>
          <a:lstStyle/>
          <a:p>
            <a:r>
              <a:rPr lang="en-US" dirty="0" smtClean="0">
                <a:solidFill>
                  <a:srgbClr val="FF0000"/>
                </a:solidFill>
              </a:rPr>
              <a:t>SOURCES OF LEAD POISONING</a:t>
            </a:r>
            <a:endParaRPr lang="en-US"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219200" y="2070894"/>
            <a:ext cx="5715000" cy="39243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          </a:t>
            </a:r>
            <a:r>
              <a:rPr lang="en-US" sz="4400" dirty="0" smtClean="0">
                <a:solidFill>
                  <a:srgbClr val="FF0000"/>
                </a:solidFill>
              </a:rPr>
              <a:t>ACUTE POISONING</a:t>
            </a:r>
            <a:endParaRPr lang="en-US" sz="4400" dirty="0">
              <a:solidFill>
                <a:srgbClr val="FF0000"/>
              </a:solidFill>
            </a:endParaRPr>
          </a:p>
        </p:txBody>
      </p:sp>
      <p:sp>
        <p:nvSpPr>
          <p:cNvPr id="3" name="Content Placeholder 2"/>
          <p:cNvSpPr>
            <a:spLocks noGrp="1"/>
          </p:cNvSpPr>
          <p:nvPr>
            <p:ph idx="1"/>
          </p:nvPr>
        </p:nvSpPr>
        <p:spPr/>
        <p:txBody>
          <a:bodyPr>
            <a:normAutofit/>
          </a:bodyPr>
          <a:lstStyle/>
          <a:p>
            <a:pPr algn="just">
              <a:buNone/>
            </a:pPr>
            <a:r>
              <a:rPr lang="en-US" b="1" dirty="0" smtClean="0"/>
              <a:t>   </a:t>
            </a:r>
            <a:r>
              <a:rPr lang="en-US" sz="3200" b="1" dirty="0" smtClean="0"/>
              <a:t>Astringent and metallic </a:t>
            </a:r>
            <a:r>
              <a:rPr lang="en-US" sz="3200" b="1" dirty="0" err="1" smtClean="0"/>
              <a:t>taste,dry</a:t>
            </a:r>
            <a:r>
              <a:rPr lang="en-US" sz="3200" b="1" dirty="0" smtClean="0"/>
              <a:t> throat, thirst, burning abdominal pain, nausea, </a:t>
            </a:r>
            <a:r>
              <a:rPr lang="en-US" sz="3200" b="1" dirty="0" err="1" smtClean="0"/>
              <a:t>vomitting</a:t>
            </a:r>
            <a:r>
              <a:rPr lang="en-US" sz="3200" b="1" dirty="0" smtClean="0"/>
              <a:t>, sometimes </a:t>
            </a:r>
            <a:r>
              <a:rPr lang="en-US" sz="3200" b="1" dirty="0" err="1" smtClean="0"/>
              <a:t>diarrhoea</a:t>
            </a:r>
            <a:r>
              <a:rPr lang="en-US" sz="3200" b="1" dirty="0" smtClean="0"/>
              <a:t>, peripheral circulatory collapse, headache , insomnia, </a:t>
            </a:r>
            <a:r>
              <a:rPr lang="en-US" sz="3200" b="1" dirty="0" err="1" smtClean="0"/>
              <a:t>parasthesia</a:t>
            </a:r>
            <a:r>
              <a:rPr lang="en-US" sz="3200" b="1" dirty="0" smtClean="0"/>
              <a:t>,  depression, coma and death.</a:t>
            </a:r>
          </a:p>
          <a:p>
            <a:pPr algn="just">
              <a:buNone/>
            </a:pPr>
            <a:r>
              <a:rPr lang="en-US" sz="3200" b="1" dirty="0" smtClean="0"/>
              <a:t>  </a:t>
            </a:r>
            <a:r>
              <a:rPr lang="en-US" sz="3200" b="1" dirty="0" err="1" smtClean="0">
                <a:solidFill>
                  <a:srgbClr val="FF0000"/>
                </a:solidFill>
              </a:rPr>
              <a:t>Cerebellar</a:t>
            </a:r>
            <a:r>
              <a:rPr lang="en-US" sz="3200" b="1" dirty="0" smtClean="0">
                <a:solidFill>
                  <a:srgbClr val="FF0000"/>
                </a:solidFill>
              </a:rPr>
              <a:t> ataxia </a:t>
            </a:r>
            <a:r>
              <a:rPr lang="en-US" sz="3200" b="1" dirty="0" smtClean="0"/>
              <a:t>is common in children</a:t>
            </a:r>
            <a:endParaRPr lang="en-US" sz="3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B050"/>
                </a:solidFill>
              </a:rPr>
              <a:t>FULMINANT TYPE</a:t>
            </a:r>
            <a:endParaRPr lang="en-US" sz="4800" b="1" dirty="0">
              <a:solidFill>
                <a:srgbClr val="00B050"/>
              </a:solidFill>
            </a:endParaRPr>
          </a:p>
        </p:txBody>
      </p:sp>
      <p:sp>
        <p:nvSpPr>
          <p:cNvPr id="3" name="Content Placeholder 2"/>
          <p:cNvSpPr>
            <a:spLocks noGrp="1"/>
          </p:cNvSpPr>
          <p:nvPr>
            <p:ph idx="1"/>
          </p:nvPr>
        </p:nvSpPr>
        <p:spPr/>
        <p:txBody>
          <a:bodyPr/>
          <a:lstStyle/>
          <a:p>
            <a:pPr algn="just">
              <a:buNone/>
            </a:pPr>
            <a:r>
              <a:rPr lang="en-US" i="1" dirty="0" smtClean="0">
                <a:latin typeface="Bodoni MT" pitchFamily="18" charset="0"/>
              </a:rPr>
              <a:t>    </a:t>
            </a:r>
            <a:r>
              <a:rPr lang="en-US" sz="3600" i="1" dirty="0" smtClean="0">
                <a:solidFill>
                  <a:srgbClr val="0070C0"/>
                </a:solidFill>
                <a:latin typeface="Bodoni MT" pitchFamily="18" charset="0"/>
              </a:rPr>
              <a:t>Massive doses(3-5gm) causes death in 1 to 3 hrs  from shock and peripheral vascular failure. All the capillaries are markedly dilated with a marked fall of blood pressure. It also has a direct action on heart muscle. In this type gastrointestinal symptoms are absent</a:t>
            </a:r>
            <a:endParaRPr lang="en-US" sz="3600" i="1" dirty="0">
              <a:solidFill>
                <a:srgbClr val="0070C0"/>
              </a:solidFill>
              <a:latin typeface="Bodoni MT"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t>
            </a:r>
            <a:r>
              <a:rPr lang="en-US" sz="5400" dirty="0" smtClean="0">
                <a:solidFill>
                  <a:srgbClr val="FF0000"/>
                </a:solidFill>
              </a:rPr>
              <a:t>ACTION</a:t>
            </a:r>
            <a:endParaRPr lang="en-US" sz="5400" dirty="0">
              <a:solidFill>
                <a:srgbClr val="FF0000"/>
              </a:solidFill>
            </a:endParaRPr>
          </a:p>
        </p:txBody>
      </p:sp>
      <p:sp>
        <p:nvSpPr>
          <p:cNvPr id="3" name="Content Placeholder 2"/>
          <p:cNvSpPr>
            <a:spLocks noGrp="1"/>
          </p:cNvSpPr>
          <p:nvPr>
            <p:ph idx="1"/>
          </p:nvPr>
        </p:nvSpPr>
        <p:spPr>
          <a:xfrm>
            <a:off x="457200" y="1524000"/>
            <a:ext cx="7239000" cy="4846320"/>
          </a:xfrm>
        </p:spPr>
        <p:txBody>
          <a:bodyPr>
            <a:normAutofit lnSpcReduction="10000"/>
          </a:bodyPr>
          <a:lstStyle/>
          <a:p>
            <a:pPr algn="just">
              <a:buNone/>
            </a:pPr>
            <a:r>
              <a:rPr lang="en-US" sz="3200" b="1" dirty="0" smtClean="0"/>
              <a:t>  </a:t>
            </a:r>
            <a:r>
              <a:rPr lang="en-US" sz="2800" b="1" dirty="0" smtClean="0"/>
              <a:t>Interacts with </a:t>
            </a:r>
            <a:r>
              <a:rPr lang="en-US" sz="2800" b="1" dirty="0" err="1" smtClean="0"/>
              <a:t>sulphydryl</a:t>
            </a:r>
            <a:r>
              <a:rPr lang="en-US" sz="2800" b="1" dirty="0" smtClean="0"/>
              <a:t> group and interferes with action of enzymes necessary for </a:t>
            </a:r>
            <a:r>
              <a:rPr lang="en-US" sz="2800" b="1" dirty="0" err="1" smtClean="0"/>
              <a:t>haem</a:t>
            </a:r>
            <a:r>
              <a:rPr lang="en-US" sz="2800" b="1" dirty="0" smtClean="0"/>
              <a:t> synthesis. Interferes with mitochondrial oxidative	</a:t>
            </a:r>
            <a:r>
              <a:rPr lang="en-US" sz="2800" b="1" dirty="0" err="1" smtClean="0"/>
              <a:t>phosphorylation</a:t>
            </a:r>
            <a:r>
              <a:rPr lang="en-US" sz="2800" b="1" dirty="0" smtClean="0"/>
              <a:t>,   </a:t>
            </a:r>
            <a:r>
              <a:rPr lang="en-US" sz="2800" b="1" dirty="0" err="1" smtClean="0"/>
              <a:t>ATPases</a:t>
            </a:r>
            <a:r>
              <a:rPr lang="en-US" sz="2800" b="1" dirty="0" smtClean="0"/>
              <a:t>, calcium dependent messengers and enhances oxidation and cell </a:t>
            </a:r>
            <a:r>
              <a:rPr lang="en-US" sz="2800" b="1" dirty="0" err="1" smtClean="0"/>
              <a:t>aoptosis.causes</a:t>
            </a:r>
            <a:r>
              <a:rPr lang="en-US" sz="2800" b="1" dirty="0" smtClean="0"/>
              <a:t> </a:t>
            </a:r>
            <a:r>
              <a:rPr lang="en-US" sz="2800" b="1" dirty="0" err="1" smtClean="0"/>
              <a:t>haemolysis</a:t>
            </a:r>
            <a:r>
              <a:rPr lang="en-US" sz="2800" b="1" dirty="0" smtClean="0"/>
              <a:t>.</a:t>
            </a:r>
          </a:p>
          <a:p>
            <a:pPr algn="just">
              <a:buNone/>
            </a:pPr>
            <a:r>
              <a:rPr lang="en-US" sz="3200" b="1" dirty="0" smtClean="0">
                <a:solidFill>
                  <a:srgbClr val="FF0000"/>
                </a:solidFill>
              </a:rPr>
              <a:t>FD</a:t>
            </a:r>
            <a:r>
              <a:rPr lang="en-US" sz="2800" b="1" dirty="0" smtClean="0"/>
              <a:t>-About 20g.lead acetate;40g lead   carbonate</a:t>
            </a:r>
          </a:p>
          <a:p>
            <a:pPr algn="just">
              <a:buNone/>
            </a:pPr>
            <a:r>
              <a:rPr lang="en-US" sz="3200" b="1" dirty="0" smtClean="0">
                <a:solidFill>
                  <a:srgbClr val="FF0000"/>
                </a:solidFill>
              </a:rPr>
              <a:t>FP</a:t>
            </a:r>
            <a:r>
              <a:rPr lang="en-US" sz="2800" b="1" dirty="0" smtClean="0"/>
              <a:t>- 1 TO 2 DAYS</a:t>
            </a:r>
            <a:endParaRPr lang="en-US" sz="36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6000" dirty="0" smtClean="0">
                <a:solidFill>
                  <a:srgbClr val="FF0000"/>
                </a:solidFill>
              </a:rPr>
              <a:t>TREATMENT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4000" b="1" dirty="0" smtClean="0"/>
              <a:t>Gastric </a:t>
            </a:r>
            <a:r>
              <a:rPr lang="en-US" sz="4000" b="1" dirty="0" err="1" smtClean="0"/>
              <a:t>lavage</a:t>
            </a:r>
            <a:endParaRPr lang="en-US" sz="4000" b="1" dirty="0" smtClean="0"/>
          </a:p>
          <a:p>
            <a:r>
              <a:rPr lang="en-US" sz="4000" b="1" dirty="0" smtClean="0"/>
              <a:t>Demulcents</a:t>
            </a:r>
          </a:p>
          <a:p>
            <a:r>
              <a:rPr lang="en-US" sz="4000" b="1" dirty="0" smtClean="0"/>
              <a:t>Combination of B.A.L and calcium disodium </a:t>
            </a:r>
            <a:r>
              <a:rPr lang="en-US" sz="4000" b="1" dirty="0" err="1" smtClean="0"/>
              <a:t>versenate</a:t>
            </a:r>
            <a:r>
              <a:rPr lang="en-US" sz="4000" b="1" dirty="0" smtClean="0"/>
              <a:t> or DMSA</a:t>
            </a:r>
          </a:p>
          <a:p>
            <a:r>
              <a:rPr lang="en-US" sz="4000" b="1" dirty="0" err="1" smtClean="0"/>
              <a:t>Pencillamine</a:t>
            </a:r>
            <a:endParaRPr lang="en-US" sz="4000" b="1" dirty="0" smtClean="0"/>
          </a:p>
          <a:p>
            <a:r>
              <a:rPr lang="en-US" sz="4000" b="1" dirty="0" err="1" smtClean="0"/>
              <a:t>Peritonial</a:t>
            </a:r>
            <a:r>
              <a:rPr lang="en-US" sz="4000" b="1" dirty="0" smtClean="0"/>
              <a:t> or </a:t>
            </a:r>
            <a:r>
              <a:rPr lang="en-US" sz="4000" b="1" dirty="0" err="1" smtClean="0"/>
              <a:t>haemodialysis</a:t>
            </a:r>
            <a:endParaRPr lang="en-US" sz="40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Chronic (</a:t>
            </a:r>
            <a:r>
              <a:rPr lang="en-US" dirty="0" err="1" smtClean="0">
                <a:solidFill>
                  <a:srgbClr val="FF0000"/>
                </a:solidFill>
              </a:rPr>
              <a:t>plumbism;saturnism</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r>
              <a:rPr lang="en-US" sz="3500" b="1" dirty="0" smtClean="0"/>
              <a:t>CAUSES-   </a:t>
            </a:r>
            <a:r>
              <a:rPr lang="en-US" sz="3800" b="1" dirty="0" smtClean="0"/>
              <a:t>Inhalation of lead dust and  		         	       fumes.</a:t>
            </a:r>
          </a:p>
          <a:p>
            <a:pPr>
              <a:buNone/>
            </a:pPr>
            <a:r>
              <a:rPr lang="en-US" sz="3800" b="1" dirty="0" smtClean="0"/>
              <a:t>                 continuous absorption from  	          	        	       drinking water</a:t>
            </a:r>
          </a:p>
          <a:p>
            <a:pPr>
              <a:buNone/>
            </a:pPr>
            <a:r>
              <a:rPr lang="en-US" sz="3800" b="1" dirty="0" smtClean="0"/>
              <a:t> 		       absorption through raw or 		       	       intact skin</a:t>
            </a:r>
          </a:p>
          <a:p>
            <a:pPr>
              <a:buNone/>
            </a:pPr>
            <a:r>
              <a:rPr lang="en-US" sz="3800" b="1" dirty="0" smtClean="0"/>
              <a:t>                 use of food stored in tin.</a:t>
            </a:r>
          </a:p>
          <a:p>
            <a:pPr>
              <a:buNone/>
            </a:pPr>
            <a:r>
              <a:rPr lang="en-US" sz="3800" b="1" dirty="0" smtClean="0"/>
              <a:t>                 from toys and furniture</a:t>
            </a:r>
          </a:p>
          <a:p>
            <a:pPr algn="just">
              <a:buNone/>
            </a:pPr>
            <a:r>
              <a:rPr lang="en-US" sz="4500" b="1" dirty="0" smtClean="0">
                <a:solidFill>
                  <a:srgbClr val="FF0000"/>
                </a:solidFill>
              </a:rPr>
              <a:t>  CHRONIC POISONING RESULTS FROM DAILY INTAKE OF 1 TO 2 MG OF LEAD</a:t>
            </a:r>
          </a:p>
          <a:p>
            <a:pPr>
              <a:buNone/>
            </a:pPr>
            <a:endParaRPr lang="en-US" sz="3500" b="1" dirty="0" smtClean="0"/>
          </a:p>
          <a:p>
            <a:pPr>
              <a:buNone/>
            </a:pPr>
            <a:endParaRPr lang="en-US" sz="2800" b="1" dirty="0" smtClean="0"/>
          </a:p>
          <a:p>
            <a:pPr>
              <a:buNone/>
            </a:pPr>
            <a:r>
              <a:rPr lang="en-US" sz="2800" b="1" dirty="0" smtClean="0"/>
              <a:t> </a:t>
            </a:r>
          </a:p>
          <a:p>
            <a:pPr>
              <a:buNone/>
            </a:pPr>
            <a:r>
              <a:rPr lang="en-US" sz="2800" b="1" dirty="0" smtClean="0"/>
              <a:t>        </a:t>
            </a:r>
            <a:endParaRPr lang="en-US" sz="28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Chronic (</a:t>
            </a:r>
            <a:r>
              <a:rPr lang="en-US" dirty="0" err="1" smtClean="0">
                <a:solidFill>
                  <a:srgbClr val="FF0000"/>
                </a:solidFill>
              </a:rPr>
              <a:t>plumbism;saturnism</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t>1.FACIAL PALLOR</a:t>
            </a:r>
          </a:p>
          <a:p>
            <a:pPr>
              <a:buNone/>
            </a:pPr>
            <a:r>
              <a:rPr lang="en-US" sz="2800" b="1" dirty="0" smtClean="0"/>
              <a:t>2.ANAEMIA</a:t>
            </a:r>
          </a:p>
          <a:p>
            <a:pPr>
              <a:buNone/>
            </a:pPr>
            <a:r>
              <a:rPr lang="en-US" sz="2800" b="1" dirty="0" smtClean="0"/>
              <a:t>3.LEAD LINE</a:t>
            </a:r>
          </a:p>
          <a:p>
            <a:pPr>
              <a:buNone/>
            </a:pPr>
            <a:r>
              <a:rPr lang="en-US" sz="2800" b="1" dirty="0" smtClean="0"/>
              <a:t>4.COLIC AND CONSTIPATION</a:t>
            </a:r>
          </a:p>
          <a:p>
            <a:pPr>
              <a:buNone/>
            </a:pPr>
            <a:r>
              <a:rPr lang="en-US" sz="2800" b="1" dirty="0" smtClean="0"/>
              <a:t>5.LEAD PALSY</a:t>
            </a:r>
          </a:p>
          <a:p>
            <a:pPr>
              <a:buNone/>
            </a:pPr>
            <a:r>
              <a:rPr lang="en-US" sz="2800" b="1" dirty="0" smtClean="0"/>
              <a:t>6.ENCEPHALOPATHY</a:t>
            </a:r>
          </a:p>
          <a:p>
            <a:pPr>
              <a:buNone/>
            </a:pPr>
            <a:r>
              <a:rPr lang="en-US" sz="2800" b="1" dirty="0" smtClean="0"/>
              <a:t>7.CARDIOVASCULAR SYSTEM AND KIDNEYS</a:t>
            </a:r>
          </a:p>
          <a:p>
            <a:pPr>
              <a:buNone/>
            </a:pPr>
            <a:r>
              <a:rPr lang="en-US" sz="2800" b="1" dirty="0" smtClean="0"/>
              <a:t>8.REPRODUCTIVE SYSTEM</a:t>
            </a:r>
          </a:p>
          <a:p>
            <a:pPr>
              <a:buNone/>
            </a:pPr>
            <a:r>
              <a:rPr lang="en-US" sz="2800" b="1" dirty="0" smtClean="0"/>
              <a:t>9.OTHER SYSTEMS</a:t>
            </a:r>
          </a:p>
          <a:p>
            <a:pPr>
              <a:buNone/>
            </a:pPr>
            <a:endParaRPr lang="en-US" sz="28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sz="4400" dirty="0" smtClean="0">
                <a:solidFill>
                  <a:srgbClr val="FF0000"/>
                </a:solidFill>
              </a:rPr>
              <a:t>             PLUMBISM</a:t>
            </a:r>
            <a:endParaRPr lang="en-US" sz="4400" dirty="0">
              <a:solidFill>
                <a:srgbClr val="FF0000"/>
              </a:solidFill>
            </a:endParaRPr>
          </a:p>
        </p:txBody>
      </p:sp>
      <p:pic>
        <p:nvPicPr>
          <p:cNvPr id="1026" name="Picture 2" descr="C:\Users\Dept. FM\Desktop\lead.jpg"/>
          <p:cNvPicPr>
            <a:picLocks noGrp="1" noChangeAspect="1" noChangeArrowheads="1"/>
          </p:cNvPicPr>
          <p:nvPr>
            <p:ph idx="1"/>
          </p:nvPr>
        </p:nvPicPr>
        <p:blipFill>
          <a:blip r:embed="rId2"/>
          <a:srcRect/>
          <a:stretch>
            <a:fillRect/>
          </a:stretch>
        </p:blipFill>
        <p:spPr bwMode="auto">
          <a:xfrm>
            <a:off x="304800" y="1600200"/>
            <a:ext cx="7543800" cy="4876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6000" dirty="0" smtClean="0">
                <a:solidFill>
                  <a:srgbClr val="FF0000"/>
                </a:solidFill>
              </a:rPr>
              <a:t>LEAD PALSY</a:t>
            </a:r>
            <a:endParaRPr lang="en-US" sz="6000" dirty="0">
              <a:solidFill>
                <a:srgbClr val="FF0000"/>
              </a:solidFill>
            </a:endParaRPr>
          </a:p>
        </p:txBody>
      </p:sp>
      <p:pic>
        <p:nvPicPr>
          <p:cNvPr id="4" name="Picture 2" descr="C:\Users\Dept. FM\Desktop\lead-poisoning-30-638.jpg"/>
          <p:cNvPicPr>
            <a:picLocks noGrp="1" noChangeAspect="1" noChangeArrowheads="1"/>
          </p:cNvPicPr>
          <p:nvPr>
            <p:ph idx="1"/>
          </p:nvPr>
        </p:nvPicPr>
        <p:blipFill>
          <a:blip r:embed="rId2"/>
          <a:srcRect/>
          <a:stretch>
            <a:fillRect/>
          </a:stretch>
        </p:blipFill>
        <p:spPr bwMode="auto">
          <a:xfrm>
            <a:off x="609600" y="1524000"/>
            <a:ext cx="6934200" cy="5105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BASOPHILC STIPPLING</a:t>
            </a:r>
            <a:endParaRPr lang="en-US" dirty="0"/>
          </a:p>
        </p:txBody>
      </p:sp>
      <p:pic>
        <p:nvPicPr>
          <p:cNvPr id="2050" name="Picture 2" descr="C:\Users\Dept. FM\Desktop\basophilic stippling.jpg"/>
          <p:cNvPicPr>
            <a:picLocks noGrp="1" noChangeAspect="1" noChangeArrowheads="1"/>
          </p:cNvPicPr>
          <p:nvPr>
            <p:ph idx="1"/>
          </p:nvPr>
        </p:nvPicPr>
        <p:blipFill>
          <a:blip r:embed="rId2"/>
          <a:srcRect/>
          <a:stretch>
            <a:fillRect/>
          </a:stretch>
        </p:blipFill>
        <p:spPr bwMode="auto">
          <a:xfrm>
            <a:off x="457200" y="1615218"/>
            <a:ext cx="7239000" cy="483565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a:t>
            </a:r>
            <a:r>
              <a:rPr lang="en-US" sz="6600" dirty="0" smtClean="0">
                <a:solidFill>
                  <a:srgbClr val="FF0000"/>
                </a:solidFill>
              </a:rPr>
              <a:t>ABCDEFGHI</a:t>
            </a:r>
            <a:r>
              <a:rPr lang="en-US" sz="6000" dirty="0" smtClean="0"/>
              <a:t> </a:t>
            </a:r>
            <a:r>
              <a:rPr lang="en-US" sz="4400" dirty="0" smtClean="0"/>
              <a:t> of  lead</a:t>
            </a:r>
            <a:endParaRPr lang="en-US" sz="4400" dirty="0"/>
          </a:p>
        </p:txBody>
      </p:sp>
      <p:sp>
        <p:nvSpPr>
          <p:cNvPr id="3" name="Content Placeholder 2"/>
          <p:cNvSpPr>
            <a:spLocks noGrp="1"/>
          </p:cNvSpPr>
          <p:nvPr>
            <p:ph idx="1"/>
          </p:nvPr>
        </p:nvSpPr>
        <p:spPr/>
        <p:txBody>
          <a:bodyPr>
            <a:normAutofit fontScale="85000" lnSpcReduction="20000"/>
          </a:bodyPr>
          <a:lstStyle/>
          <a:p>
            <a:pPr>
              <a:buNone/>
            </a:pPr>
            <a:endParaRPr lang="en-US" sz="2800" b="1" dirty="0" smtClean="0"/>
          </a:p>
          <a:p>
            <a:pPr>
              <a:buNone/>
            </a:pPr>
            <a:r>
              <a:rPr lang="en-US" sz="2800" b="1" dirty="0" smtClean="0">
                <a:solidFill>
                  <a:srgbClr val="FF0000"/>
                </a:solidFill>
              </a:rPr>
              <a:t>A – </a:t>
            </a:r>
            <a:r>
              <a:rPr lang="en-US" sz="2800" b="1" dirty="0" err="1" smtClean="0">
                <a:solidFill>
                  <a:srgbClr val="FF0000"/>
                </a:solidFill>
              </a:rPr>
              <a:t>Anaemia,Anorexia,Amenorrhea,Abortion</a:t>
            </a:r>
            <a:r>
              <a:rPr lang="en-US" sz="2800" b="1" dirty="0" smtClean="0">
                <a:solidFill>
                  <a:srgbClr val="FF0000"/>
                </a:solidFill>
              </a:rPr>
              <a:t>, </a:t>
            </a:r>
            <a:r>
              <a:rPr lang="en-US" sz="2800" b="1" dirty="0" err="1" smtClean="0">
                <a:solidFill>
                  <a:srgbClr val="00B0F0"/>
                </a:solidFill>
              </a:rPr>
              <a:t>Aminolaevulinic</a:t>
            </a:r>
            <a:r>
              <a:rPr lang="en-US" sz="2800" b="1" dirty="0" smtClean="0">
                <a:solidFill>
                  <a:srgbClr val="FF0000"/>
                </a:solidFill>
              </a:rPr>
              <a:t> </a:t>
            </a:r>
            <a:r>
              <a:rPr lang="en-US" sz="2800" b="1" dirty="0" smtClean="0">
                <a:solidFill>
                  <a:srgbClr val="00B0F0"/>
                </a:solidFill>
              </a:rPr>
              <a:t>acid in urine</a:t>
            </a:r>
          </a:p>
          <a:p>
            <a:pPr>
              <a:buNone/>
            </a:pPr>
            <a:r>
              <a:rPr lang="en-US" sz="2800" b="1" dirty="0" smtClean="0">
                <a:solidFill>
                  <a:srgbClr val="FF0000"/>
                </a:solidFill>
              </a:rPr>
              <a:t>B – Basophilic </a:t>
            </a:r>
            <a:r>
              <a:rPr lang="en-US" sz="2800" b="1" dirty="0" err="1" smtClean="0">
                <a:solidFill>
                  <a:srgbClr val="FF0000"/>
                </a:solidFill>
              </a:rPr>
              <a:t>stippling,Burtonian</a:t>
            </a:r>
            <a:r>
              <a:rPr lang="en-US" sz="2800" b="1" dirty="0" smtClean="0">
                <a:solidFill>
                  <a:srgbClr val="FF0000"/>
                </a:solidFill>
              </a:rPr>
              <a:t> line.</a:t>
            </a:r>
          </a:p>
          <a:p>
            <a:pPr>
              <a:buNone/>
            </a:pPr>
            <a:r>
              <a:rPr lang="en-US" sz="2800" b="1" dirty="0" smtClean="0">
                <a:solidFill>
                  <a:srgbClr val="FF0000"/>
                </a:solidFill>
              </a:rPr>
              <a:t>C – Cabot’s ring, </a:t>
            </a:r>
            <a:r>
              <a:rPr lang="en-US" sz="2800" b="1" dirty="0" err="1" smtClean="0">
                <a:solidFill>
                  <a:srgbClr val="FF0000"/>
                </a:solidFill>
              </a:rPr>
              <a:t>Colic,Constipation</a:t>
            </a:r>
            <a:r>
              <a:rPr lang="en-US" sz="2800" b="1" dirty="0" smtClean="0">
                <a:solidFill>
                  <a:srgbClr val="FF0000"/>
                </a:solidFill>
              </a:rPr>
              <a:t>,</a:t>
            </a:r>
          </a:p>
          <a:p>
            <a:pPr>
              <a:buNone/>
            </a:pPr>
            <a:r>
              <a:rPr lang="en-US" sz="2800" b="1" dirty="0" smtClean="0">
                <a:solidFill>
                  <a:srgbClr val="FF0000"/>
                </a:solidFill>
              </a:rPr>
              <a:t>	</a:t>
            </a:r>
            <a:r>
              <a:rPr lang="en-US" sz="2800" b="1" dirty="0" err="1" smtClean="0">
                <a:solidFill>
                  <a:srgbClr val="00B0F0"/>
                </a:solidFill>
              </a:rPr>
              <a:t>Coproporphyrin</a:t>
            </a:r>
            <a:r>
              <a:rPr lang="en-US" sz="2800" b="1" dirty="0" smtClean="0">
                <a:solidFill>
                  <a:srgbClr val="FF0000"/>
                </a:solidFill>
              </a:rPr>
              <a:t>  </a:t>
            </a:r>
            <a:r>
              <a:rPr lang="en-US" sz="2800" b="1" dirty="0" smtClean="0">
                <a:solidFill>
                  <a:srgbClr val="00B0F0"/>
                </a:solidFill>
              </a:rPr>
              <a:t>in</a:t>
            </a:r>
            <a:r>
              <a:rPr lang="en-US" sz="2800" b="1" dirty="0" smtClean="0">
                <a:solidFill>
                  <a:srgbClr val="FF0000"/>
                </a:solidFill>
              </a:rPr>
              <a:t>  </a:t>
            </a:r>
            <a:r>
              <a:rPr lang="en-US" sz="2800" b="1" dirty="0" smtClean="0">
                <a:solidFill>
                  <a:srgbClr val="00B0F0"/>
                </a:solidFill>
              </a:rPr>
              <a:t>urine</a:t>
            </a:r>
          </a:p>
          <a:p>
            <a:pPr>
              <a:buNone/>
            </a:pPr>
            <a:r>
              <a:rPr lang="en-US" sz="2800" b="1" dirty="0" smtClean="0">
                <a:solidFill>
                  <a:srgbClr val="FF0000"/>
                </a:solidFill>
              </a:rPr>
              <a:t>D – Drops(</a:t>
            </a:r>
            <a:r>
              <a:rPr lang="en-US" sz="2800" b="1" dirty="0" err="1" smtClean="0">
                <a:solidFill>
                  <a:srgbClr val="FF0000"/>
                </a:solidFill>
              </a:rPr>
              <a:t>wrist,foot</a:t>
            </a:r>
            <a:r>
              <a:rPr lang="en-US" sz="2800" b="1" dirty="0" smtClean="0">
                <a:solidFill>
                  <a:srgbClr val="FF0000"/>
                </a:solidFill>
              </a:rPr>
              <a:t>),Dyspepsia.</a:t>
            </a:r>
          </a:p>
          <a:p>
            <a:pPr>
              <a:buNone/>
            </a:pPr>
            <a:r>
              <a:rPr lang="en-US" sz="2800" b="1" dirty="0" smtClean="0">
                <a:solidFill>
                  <a:srgbClr val="FF0000"/>
                </a:solidFill>
              </a:rPr>
              <a:t>E – </a:t>
            </a:r>
            <a:r>
              <a:rPr lang="en-US" sz="2800" b="1" dirty="0" err="1" smtClean="0">
                <a:solidFill>
                  <a:srgbClr val="FF0000"/>
                </a:solidFill>
              </a:rPr>
              <a:t>Encephalopathy,Eosinophilia</a:t>
            </a:r>
            <a:r>
              <a:rPr lang="en-US" sz="2800" b="1" dirty="0" smtClean="0">
                <a:solidFill>
                  <a:srgbClr val="FF0000"/>
                </a:solidFill>
              </a:rPr>
              <a:t>.</a:t>
            </a:r>
          </a:p>
          <a:p>
            <a:pPr>
              <a:buNone/>
            </a:pPr>
            <a:r>
              <a:rPr lang="en-US" sz="2800" b="1" dirty="0" smtClean="0">
                <a:solidFill>
                  <a:srgbClr val="FF0000"/>
                </a:solidFill>
              </a:rPr>
              <a:t>F – Foul </a:t>
            </a:r>
            <a:r>
              <a:rPr lang="en-US" sz="2800" b="1" dirty="0" err="1" smtClean="0">
                <a:solidFill>
                  <a:srgbClr val="FF0000"/>
                </a:solidFill>
              </a:rPr>
              <a:t>breath,Facial</a:t>
            </a:r>
            <a:r>
              <a:rPr lang="en-US" sz="2800" b="1" dirty="0" smtClean="0">
                <a:solidFill>
                  <a:srgbClr val="FF0000"/>
                </a:solidFill>
              </a:rPr>
              <a:t> </a:t>
            </a:r>
            <a:r>
              <a:rPr lang="en-US" sz="2800" b="1" dirty="0" err="1" smtClean="0">
                <a:solidFill>
                  <a:srgbClr val="FF0000"/>
                </a:solidFill>
              </a:rPr>
              <a:t>pallor,failure</a:t>
            </a:r>
            <a:r>
              <a:rPr lang="en-US" sz="2800" b="1" dirty="0" smtClean="0">
                <a:solidFill>
                  <a:srgbClr val="FF0000"/>
                </a:solidFill>
              </a:rPr>
              <a:t> kidney</a:t>
            </a:r>
          </a:p>
          <a:p>
            <a:pPr>
              <a:buNone/>
            </a:pPr>
            <a:r>
              <a:rPr lang="en-US" sz="2800" b="1" dirty="0" smtClean="0">
                <a:solidFill>
                  <a:srgbClr val="FF0000"/>
                </a:solidFill>
              </a:rPr>
              <a:t>G - </a:t>
            </a:r>
            <a:r>
              <a:rPr lang="en-US" sz="2800" b="1" dirty="0" err="1" smtClean="0">
                <a:solidFill>
                  <a:srgbClr val="FF0000"/>
                </a:solidFill>
              </a:rPr>
              <a:t>Gonadal</a:t>
            </a:r>
            <a:r>
              <a:rPr lang="en-US" sz="2800" b="1" dirty="0" smtClean="0">
                <a:solidFill>
                  <a:srgbClr val="FF0000"/>
                </a:solidFill>
              </a:rPr>
              <a:t> dysfunction.</a:t>
            </a:r>
          </a:p>
          <a:p>
            <a:pPr>
              <a:buNone/>
            </a:pPr>
            <a:r>
              <a:rPr lang="en-US" sz="2800" b="1" dirty="0" smtClean="0">
                <a:solidFill>
                  <a:srgbClr val="FF0000"/>
                </a:solidFill>
              </a:rPr>
              <a:t>H - </a:t>
            </a:r>
            <a:r>
              <a:rPr lang="en-US" sz="2800" b="1" dirty="0" err="1" smtClean="0">
                <a:solidFill>
                  <a:srgbClr val="FF0000"/>
                </a:solidFill>
              </a:rPr>
              <a:t>Hypertension,Hallucination</a:t>
            </a:r>
            <a:r>
              <a:rPr lang="en-US" sz="2800" b="1" dirty="0" smtClean="0">
                <a:solidFill>
                  <a:srgbClr val="FF0000"/>
                </a:solidFill>
              </a:rPr>
              <a:t>,   	</a:t>
            </a:r>
            <a:r>
              <a:rPr lang="en-US" sz="2800" b="1" dirty="0" err="1" smtClean="0">
                <a:solidFill>
                  <a:srgbClr val="FF0000"/>
                </a:solidFill>
              </a:rPr>
              <a:t>Hyperaesthesia</a:t>
            </a:r>
            <a:r>
              <a:rPr lang="en-US" sz="2800" b="1" dirty="0" smtClean="0">
                <a:solidFill>
                  <a:srgbClr val="FF0000"/>
                </a:solidFill>
              </a:rPr>
              <a:t>.</a:t>
            </a:r>
          </a:p>
          <a:p>
            <a:pPr>
              <a:buNone/>
            </a:pPr>
            <a:r>
              <a:rPr lang="en-US" sz="2800" b="1" dirty="0" smtClean="0">
                <a:solidFill>
                  <a:srgbClr val="FF0000"/>
                </a:solidFill>
              </a:rPr>
              <a:t>I -  </a:t>
            </a:r>
            <a:r>
              <a:rPr lang="en-US" sz="2800" b="1" dirty="0" err="1" smtClean="0">
                <a:solidFill>
                  <a:srgbClr val="FF0000"/>
                </a:solidFill>
              </a:rPr>
              <a:t>Impotence,Infertility,Insomnia</a:t>
            </a:r>
            <a:r>
              <a:rPr lang="en-US" sz="2800" b="1" dirty="0" smtClean="0">
                <a:solidFill>
                  <a:srgbClr val="FF0000"/>
                </a:solidFill>
              </a:rPr>
              <a:t>,</a:t>
            </a:r>
          </a:p>
          <a:p>
            <a:pPr>
              <a:buNone/>
            </a:pPr>
            <a:endParaRPr lang="en-US" sz="2800" b="1" dirty="0">
              <a:solidFill>
                <a:srgbClr val="FF0000"/>
              </a:solidFill>
            </a:endParaRP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65760"/>
          </a:xfrm>
        </p:spPr>
        <p:txBody>
          <a:bodyPr>
            <a:normAutofit fontScale="90000"/>
          </a:bodyPr>
          <a:lstStyle/>
          <a:p>
            <a:endParaRPr lang="en-US" dirty="0"/>
          </a:p>
        </p:txBody>
      </p:sp>
      <p:pic>
        <p:nvPicPr>
          <p:cNvPr id="1026" name="Picture 2" descr="C:\Users\Dept. FM\Desktop\pnemonic-fmt-5-638.jpg"/>
          <p:cNvPicPr>
            <a:picLocks noGrp="1" noChangeAspect="1" noChangeArrowheads="1"/>
          </p:cNvPicPr>
          <p:nvPr>
            <p:ph idx="1"/>
          </p:nvPr>
        </p:nvPicPr>
        <p:blipFill>
          <a:blip r:embed="rId2"/>
          <a:srcRect/>
          <a:stretch>
            <a:fillRect/>
          </a:stretch>
        </p:blipFill>
        <p:spPr bwMode="auto">
          <a:xfrm>
            <a:off x="533400" y="990600"/>
            <a:ext cx="6858000" cy="54864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Burtonian</a:t>
            </a:r>
            <a:r>
              <a:rPr lang="en-US" dirty="0" smtClean="0"/>
              <a:t> blue line</a:t>
            </a:r>
            <a:endParaRPr lang="en-US" dirty="0"/>
          </a:p>
        </p:txBody>
      </p:sp>
      <p:pic>
        <p:nvPicPr>
          <p:cNvPr id="2050" name="Picture 2" descr="C:\Users\Dept. FM\Desktop\butarian-line-caused-by-lead-sulphide.png"/>
          <p:cNvPicPr>
            <a:picLocks noGrp="1" noChangeAspect="1" noChangeArrowheads="1"/>
          </p:cNvPicPr>
          <p:nvPr>
            <p:ph idx="1"/>
          </p:nvPr>
        </p:nvPicPr>
        <p:blipFill>
          <a:blip r:embed="rId2"/>
          <a:srcRect/>
          <a:stretch>
            <a:fillRect/>
          </a:stretch>
        </p:blipFill>
        <p:spPr bwMode="auto">
          <a:xfrm>
            <a:off x="457200" y="2133600"/>
            <a:ext cx="7543800" cy="38861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70C0"/>
                </a:solidFill>
              </a:rPr>
              <a:t>GASTROENTERIC TYPE</a:t>
            </a:r>
            <a:endParaRPr lang="en-US" sz="4800" dirty="0">
              <a:solidFill>
                <a:srgbClr val="0070C0"/>
              </a:solidFill>
            </a:endParaRPr>
          </a:p>
        </p:txBody>
      </p:sp>
      <p:sp>
        <p:nvSpPr>
          <p:cNvPr id="3" name="Content Placeholder 2"/>
          <p:cNvSpPr>
            <a:spLocks noGrp="1"/>
          </p:cNvSpPr>
          <p:nvPr>
            <p:ph idx="1"/>
          </p:nvPr>
        </p:nvSpPr>
        <p:spPr/>
        <p:txBody>
          <a:bodyPr>
            <a:normAutofit/>
          </a:bodyPr>
          <a:lstStyle/>
          <a:p>
            <a:pPr algn="just">
              <a:buNone/>
            </a:pPr>
            <a:r>
              <a:rPr lang="en-US" sz="3200" b="1" i="1" dirty="0" smtClean="0">
                <a:latin typeface="Bookman Old Style" pitchFamily="18" charset="0"/>
              </a:rPr>
              <a:t>  Common form and resembles bacterial food poisoning. symptoms usually appear half to one hour after ingestion, but may be delayed  many hrs  especially when arsenic  is  taken  with food. There is  sweetish  metallic  taste.</a:t>
            </a:r>
          </a:p>
          <a:p>
            <a:pPr algn="just">
              <a:buNone/>
            </a:pPr>
            <a:r>
              <a:rPr lang="en-US" sz="3200" b="1" i="1" dirty="0" smtClean="0">
                <a:latin typeface="Bookman Old Style" pitchFamily="18" charset="0"/>
              </a:rPr>
              <a:t>   </a:t>
            </a:r>
            <a:endParaRPr lang="en-US" sz="3200" b="1" i="1" dirty="0">
              <a:latin typeface="Bookman Old Style"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rgbClr val="FF0000"/>
                </a:solidFill>
              </a:rPr>
              <a:t>              </a:t>
            </a:r>
            <a:r>
              <a:rPr lang="en-US" sz="8000" dirty="0" err="1" smtClean="0">
                <a:solidFill>
                  <a:srgbClr val="FF0000"/>
                </a:solidFill>
              </a:rPr>
              <a:t>P</a:t>
            </a:r>
            <a:r>
              <a:rPr lang="en-US" sz="4400" dirty="0" err="1" smtClean="0"/>
              <a:t>lumbism</a:t>
            </a:r>
            <a:r>
              <a:rPr lang="en-US" sz="4400" dirty="0" smtClean="0"/>
              <a:t>   </a:t>
            </a:r>
            <a:endParaRPr lang="en-US" sz="4400" dirty="0"/>
          </a:p>
        </p:txBody>
      </p:sp>
      <p:sp>
        <p:nvSpPr>
          <p:cNvPr id="3" name="Content Placeholder 2"/>
          <p:cNvSpPr>
            <a:spLocks noGrp="1"/>
          </p:cNvSpPr>
          <p:nvPr>
            <p:ph idx="1"/>
          </p:nvPr>
        </p:nvSpPr>
        <p:spPr/>
        <p:txBody>
          <a:bodyPr>
            <a:normAutofit fontScale="85000" lnSpcReduction="20000"/>
          </a:bodyPr>
          <a:lstStyle/>
          <a:p>
            <a:r>
              <a:rPr lang="en-US" sz="3600" b="1" dirty="0" smtClean="0">
                <a:solidFill>
                  <a:srgbClr val="FF0000"/>
                </a:solidFill>
              </a:rPr>
              <a:t>Pallor</a:t>
            </a:r>
          </a:p>
          <a:p>
            <a:r>
              <a:rPr lang="en-US" sz="3600" b="1" dirty="0" err="1" smtClean="0">
                <a:solidFill>
                  <a:srgbClr val="FF0000"/>
                </a:solidFill>
              </a:rPr>
              <a:t>Polychromatophilia</a:t>
            </a:r>
            <a:endParaRPr lang="en-US" sz="3600" b="1" dirty="0" smtClean="0">
              <a:solidFill>
                <a:srgbClr val="FF0000"/>
              </a:solidFill>
            </a:endParaRPr>
          </a:p>
          <a:p>
            <a:r>
              <a:rPr lang="en-US" sz="3600" b="1" dirty="0" err="1" smtClean="0">
                <a:solidFill>
                  <a:srgbClr val="FF0000"/>
                </a:solidFill>
              </a:rPr>
              <a:t>Polychromasia</a:t>
            </a:r>
            <a:endParaRPr lang="en-US" sz="3600" b="1" dirty="0" smtClean="0">
              <a:solidFill>
                <a:srgbClr val="FF0000"/>
              </a:solidFill>
            </a:endParaRPr>
          </a:p>
          <a:p>
            <a:r>
              <a:rPr lang="en-US" sz="3600" b="1" dirty="0" err="1" smtClean="0">
                <a:solidFill>
                  <a:srgbClr val="FF0000"/>
                </a:solidFill>
              </a:rPr>
              <a:t>Punctate</a:t>
            </a:r>
            <a:r>
              <a:rPr lang="en-US" sz="3600" b="1" dirty="0" smtClean="0">
                <a:solidFill>
                  <a:srgbClr val="FF0000"/>
                </a:solidFill>
              </a:rPr>
              <a:t> </a:t>
            </a:r>
            <a:r>
              <a:rPr lang="en-US" sz="3600" b="1" dirty="0" err="1" smtClean="0">
                <a:solidFill>
                  <a:srgbClr val="FF0000"/>
                </a:solidFill>
              </a:rPr>
              <a:t>basophilia</a:t>
            </a:r>
            <a:r>
              <a:rPr lang="en-US" sz="3600" b="1" dirty="0" smtClean="0">
                <a:solidFill>
                  <a:srgbClr val="FF0000"/>
                </a:solidFill>
              </a:rPr>
              <a:t>(pin head)</a:t>
            </a:r>
          </a:p>
          <a:p>
            <a:r>
              <a:rPr lang="en-US" sz="3600" b="1" dirty="0" err="1" smtClean="0">
                <a:solidFill>
                  <a:srgbClr val="FF0000"/>
                </a:solidFill>
              </a:rPr>
              <a:t>Poikilocytosis</a:t>
            </a:r>
            <a:endParaRPr lang="en-US" sz="3600" b="1" dirty="0" smtClean="0">
              <a:solidFill>
                <a:srgbClr val="FF0000"/>
              </a:solidFill>
            </a:endParaRPr>
          </a:p>
          <a:p>
            <a:r>
              <a:rPr lang="en-US" sz="3600" b="1" dirty="0" err="1" smtClean="0">
                <a:solidFill>
                  <a:srgbClr val="FF0000"/>
                </a:solidFill>
              </a:rPr>
              <a:t>Porphyrin</a:t>
            </a:r>
            <a:r>
              <a:rPr lang="en-US" sz="3600" b="1" dirty="0" smtClean="0">
                <a:solidFill>
                  <a:srgbClr val="FF0000"/>
                </a:solidFill>
              </a:rPr>
              <a:t> metabolism interference</a:t>
            </a:r>
          </a:p>
          <a:p>
            <a:r>
              <a:rPr lang="en-US" sz="3600" b="1" dirty="0" smtClean="0">
                <a:solidFill>
                  <a:srgbClr val="FF0000"/>
                </a:solidFill>
              </a:rPr>
              <a:t>Palsy </a:t>
            </a:r>
          </a:p>
          <a:p>
            <a:r>
              <a:rPr lang="en-US" sz="3600" b="1" dirty="0" err="1" smtClean="0">
                <a:solidFill>
                  <a:srgbClr val="FF0000"/>
                </a:solidFill>
              </a:rPr>
              <a:t>Porphyrinuria</a:t>
            </a:r>
            <a:endParaRPr lang="en-US" sz="3600" b="1" dirty="0" smtClean="0">
              <a:solidFill>
                <a:srgbClr val="FF0000"/>
              </a:solidFill>
            </a:endParaRPr>
          </a:p>
          <a:p>
            <a:r>
              <a:rPr lang="en-US" sz="3600" b="1" dirty="0" smtClean="0">
                <a:solidFill>
                  <a:srgbClr val="7030A0"/>
                </a:solidFill>
              </a:rPr>
              <a:t>PAS – Positive ,pink staining in </a:t>
            </a:r>
            <a:r>
              <a:rPr lang="en-US" sz="3600" b="1" dirty="0" err="1" smtClean="0">
                <a:solidFill>
                  <a:srgbClr val="7030A0"/>
                </a:solidFill>
              </a:rPr>
              <a:t>perivascular</a:t>
            </a:r>
            <a:r>
              <a:rPr lang="en-US" sz="3600" b="1" dirty="0" smtClean="0">
                <a:solidFill>
                  <a:srgbClr val="7030A0"/>
                </a:solidFill>
              </a:rPr>
              <a:t> space in brain</a:t>
            </a:r>
            <a:r>
              <a:rPr lang="en-US" sz="3600" b="1" dirty="0" smtClean="0"/>
              <a:t>.</a:t>
            </a:r>
          </a:p>
          <a:p>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RETINAL STIPPLING</a:t>
            </a:r>
            <a:endParaRPr lang="en-US" dirty="0"/>
          </a:p>
        </p:txBody>
      </p:sp>
      <p:pic>
        <p:nvPicPr>
          <p:cNvPr id="1026" name="Picture 2" descr="C:\Users\Dept. FM\Desktop\RETINA.jpg"/>
          <p:cNvPicPr>
            <a:picLocks noGrp="1" noChangeAspect="1" noChangeArrowheads="1"/>
          </p:cNvPicPr>
          <p:nvPr>
            <p:ph idx="1"/>
          </p:nvPr>
        </p:nvPicPr>
        <p:blipFill>
          <a:blip r:embed="rId2"/>
          <a:srcRect/>
          <a:stretch>
            <a:fillRect/>
          </a:stretch>
        </p:blipFill>
        <p:spPr bwMode="auto">
          <a:xfrm>
            <a:off x="762000" y="1524000"/>
            <a:ext cx="6477000" cy="48006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         DIAGNOSIS</a:t>
            </a:r>
            <a:endParaRPr lang="en-US" sz="54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b="1" dirty="0" smtClean="0"/>
              <a:t>1.History</a:t>
            </a:r>
          </a:p>
          <a:p>
            <a:pPr>
              <a:buNone/>
            </a:pPr>
            <a:r>
              <a:rPr lang="en-US" b="1" dirty="0" smtClean="0"/>
              <a:t>2.Clinical features.</a:t>
            </a:r>
          </a:p>
          <a:p>
            <a:pPr>
              <a:buNone/>
            </a:pPr>
            <a:r>
              <a:rPr lang="en-US" b="1" dirty="0" smtClean="0">
                <a:solidFill>
                  <a:srgbClr val="FF0000"/>
                </a:solidFill>
              </a:rPr>
              <a:t>3.Laboratory tests </a:t>
            </a:r>
            <a:r>
              <a:rPr lang="en-US" b="1" dirty="0" err="1" smtClean="0"/>
              <a:t>a.Coproporphyrin</a:t>
            </a:r>
            <a:r>
              <a:rPr lang="en-US" b="1" dirty="0" smtClean="0"/>
              <a:t> in urine</a:t>
            </a:r>
          </a:p>
          <a:p>
            <a:pPr>
              <a:buNone/>
            </a:pPr>
            <a:r>
              <a:rPr lang="en-US" b="1" dirty="0" smtClean="0"/>
              <a:t>				</a:t>
            </a:r>
            <a:r>
              <a:rPr lang="en-US" b="1" dirty="0" err="1" smtClean="0"/>
              <a:t>b.Aminolaevulinic</a:t>
            </a:r>
            <a:r>
              <a:rPr lang="en-US" b="1" dirty="0" smtClean="0"/>
              <a:t> acid .</a:t>
            </a:r>
          </a:p>
          <a:p>
            <a:pPr>
              <a:buNone/>
            </a:pPr>
            <a:r>
              <a:rPr lang="en-US" b="1" dirty="0" smtClean="0"/>
              <a:t>				c.25µg/100ml of blood.</a:t>
            </a:r>
          </a:p>
          <a:p>
            <a:pPr>
              <a:buNone/>
            </a:pPr>
            <a:r>
              <a:rPr lang="en-US" b="1" dirty="0" smtClean="0"/>
              <a:t>				d.0.25 mg /</a:t>
            </a:r>
            <a:r>
              <a:rPr lang="en-US" b="1" dirty="0" err="1" smtClean="0"/>
              <a:t>lt</a:t>
            </a:r>
            <a:r>
              <a:rPr lang="en-US" b="1" dirty="0" smtClean="0"/>
              <a:t> of urine.</a:t>
            </a:r>
          </a:p>
          <a:p>
            <a:pPr>
              <a:buNone/>
            </a:pPr>
            <a:r>
              <a:rPr lang="en-US" b="1" dirty="0" smtClean="0"/>
              <a:t>				</a:t>
            </a:r>
            <a:r>
              <a:rPr lang="en-US" b="1" dirty="0" err="1" smtClean="0"/>
              <a:t>e.Basophilic</a:t>
            </a:r>
            <a:r>
              <a:rPr lang="en-US" b="1" dirty="0" smtClean="0"/>
              <a:t> stippling.</a:t>
            </a:r>
          </a:p>
          <a:p>
            <a:pPr>
              <a:buNone/>
            </a:pPr>
            <a:r>
              <a:rPr lang="en-US" b="1" dirty="0" smtClean="0">
                <a:solidFill>
                  <a:srgbClr val="00B050"/>
                </a:solidFill>
              </a:rPr>
              <a:t>4.X ray </a:t>
            </a:r>
            <a:r>
              <a:rPr lang="en-US" b="1" dirty="0" smtClean="0"/>
              <a:t>–a.  increase radio opaque bands or lines 	        at </a:t>
            </a:r>
            <a:r>
              <a:rPr lang="en-US" b="1" dirty="0" err="1" smtClean="0"/>
              <a:t>metaphyses</a:t>
            </a:r>
            <a:r>
              <a:rPr lang="en-US" b="1" dirty="0" smtClean="0"/>
              <a:t> of long bones and  	        along margins of iliac crest in   	  	        children.</a:t>
            </a:r>
          </a:p>
          <a:p>
            <a:pPr>
              <a:buNone/>
            </a:pPr>
            <a:r>
              <a:rPr lang="en-US" b="1" dirty="0" smtClean="0"/>
              <a:t>             b.  radio opaque material in GIT.</a:t>
            </a:r>
          </a:p>
          <a:p>
            <a:pPr>
              <a:buNone/>
            </a:pPr>
            <a:r>
              <a:rPr lang="en-US" dirty="0" smtClean="0"/>
              <a:t>				</a:t>
            </a:r>
          </a:p>
          <a:p>
            <a:pPr>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X ray findings</a:t>
            </a:r>
            <a:endParaRPr lang="en-US" dirty="0"/>
          </a:p>
        </p:txBody>
      </p:sp>
      <p:pic>
        <p:nvPicPr>
          <p:cNvPr id="2050" name="Picture 2" descr="C:\Users\Dept. FM\Desktop\chronic-lead-poisoning.png"/>
          <p:cNvPicPr>
            <a:picLocks noGrp="1" noChangeAspect="1" noChangeArrowheads="1"/>
          </p:cNvPicPr>
          <p:nvPr>
            <p:ph idx="1"/>
          </p:nvPr>
        </p:nvPicPr>
        <p:blipFill>
          <a:blip r:embed="rId2"/>
          <a:srcRect/>
          <a:stretch>
            <a:fillRect/>
          </a:stretch>
        </p:blipFill>
        <p:spPr bwMode="auto">
          <a:xfrm>
            <a:off x="762000" y="1609725"/>
            <a:ext cx="6705600" cy="484663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800" dirty="0" smtClean="0">
                <a:solidFill>
                  <a:srgbClr val="00B0F0"/>
                </a:solidFill>
              </a:rPr>
              <a:t>TREATMENT</a:t>
            </a:r>
            <a:endParaRPr lang="en-US" sz="4800" dirty="0">
              <a:solidFill>
                <a:srgbClr val="00B0F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(A)  SEVERE ACUTE POISONING WITH     	ENCEPHALOPATHY</a:t>
            </a:r>
          </a:p>
          <a:p>
            <a:pPr>
              <a:buNone/>
            </a:pPr>
            <a:r>
              <a:rPr lang="en-US" b="1" dirty="0" smtClean="0"/>
              <a:t>   (B)  SEVERE  POISONING WITH OUT     	ENCEPHALOPATHY(Morethan70µg /100ml)</a:t>
            </a:r>
          </a:p>
          <a:p>
            <a:pPr>
              <a:buNone/>
            </a:pPr>
            <a:r>
              <a:rPr lang="en-US" b="1" dirty="0" smtClean="0"/>
              <a:t>   (C)  MODERATE POISONING(45 TO 75)</a:t>
            </a:r>
          </a:p>
          <a:p>
            <a:pPr>
              <a:buNone/>
            </a:pPr>
            <a:r>
              <a:rPr lang="en-US" b="1" dirty="0" smtClean="0"/>
              <a:t>   (D)  MILD POISONING(20 TO 35)</a:t>
            </a:r>
          </a:p>
          <a:p>
            <a:pPr>
              <a:buNone/>
            </a:pPr>
            <a:r>
              <a:rPr lang="en-US" b="1" dirty="0" smtClean="0"/>
              <a:t>         </a:t>
            </a:r>
          </a:p>
          <a:p>
            <a:pPr>
              <a:buNone/>
            </a:pPr>
            <a:r>
              <a:rPr lang="en-US" b="1" dirty="0" smtClean="0"/>
              <a:t>   (A) and (B)-BAL,EDTA AND CHELATION.</a:t>
            </a:r>
          </a:p>
          <a:p>
            <a:pPr>
              <a:buNone/>
            </a:pPr>
            <a:r>
              <a:rPr lang="en-US" b="1" dirty="0" smtClean="0"/>
              <a:t>   (C) – EDTA.</a:t>
            </a:r>
          </a:p>
          <a:p>
            <a:pPr>
              <a:buNone/>
            </a:pPr>
            <a:r>
              <a:rPr lang="en-US" b="1" dirty="0" smtClean="0"/>
              <a:t>   (D) – D-</a:t>
            </a:r>
            <a:r>
              <a:rPr lang="en-US" b="1" dirty="0" err="1" smtClean="0"/>
              <a:t>pencillamine</a:t>
            </a:r>
            <a:r>
              <a:rPr lang="en-US" b="1" dirty="0" smtClean="0"/>
              <a:t>.</a:t>
            </a:r>
            <a:endParaRPr 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000" dirty="0" smtClean="0">
                <a:solidFill>
                  <a:srgbClr val="00B0F0"/>
                </a:solidFill>
              </a:rPr>
              <a:t>POSTMORTEM APPEARANCE</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a:buNone/>
            </a:pPr>
            <a:r>
              <a:rPr lang="en-US" sz="2400" b="1" dirty="0" smtClean="0">
                <a:solidFill>
                  <a:srgbClr val="FF0000"/>
                </a:solidFill>
              </a:rPr>
              <a:t>Blue line</a:t>
            </a:r>
            <a:r>
              <a:rPr lang="en-US" sz="2400" b="1" dirty="0" smtClean="0"/>
              <a:t>,</a:t>
            </a:r>
          </a:p>
          <a:p>
            <a:pPr>
              <a:buNone/>
            </a:pPr>
            <a:r>
              <a:rPr lang="en-US" sz="2400" b="1" dirty="0" err="1" smtClean="0">
                <a:solidFill>
                  <a:srgbClr val="FF0000"/>
                </a:solidFill>
              </a:rPr>
              <a:t>Paralysed</a:t>
            </a:r>
            <a:r>
              <a:rPr lang="en-US" sz="2400" b="1" dirty="0" smtClean="0">
                <a:solidFill>
                  <a:srgbClr val="FF0000"/>
                </a:solidFill>
              </a:rPr>
              <a:t> muscles </a:t>
            </a:r>
            <a:r>
              <a:rPr lang="en-US" sz="2400" b="1" dirty="0" smtClean="0"/>
              <a:t>show fatty degeneration.</a:t>
            </a:r>
          </a:p>
          <a:p>
            <a:pPr>
              <a:buNone/>
            </a:pPr>
            <a:r>
              <a:rPr lang="en-US" sz="2400" b="1" dirty="0" smtClean="0">
                <a:solidFill>
                  <a:srgbClr val="FF0000"/>
                </a:solidFill>
              </a:rPr>
              <a:t>GIT</a:t>
            </a:r>
            <a:r>
              <a:rPr lang="en-US" sz="2400" b="1" dirty="0" smtClean="0"/>
              <a:t>- Ulcerative or </a:t>
            </a:r>
            <a:r>
              <a:rPr lang="en-US" sz="2400" b="1" dirty="0" err="1" smtClean="0"/>
              <a:t>haemorrhagic</a:t>
            </a:r>
            <a:r>
              <a:rPr lang="en-US" sz="2400" b="1" dirty="0" smtClean="0"/>
              <a:t> changes and  	contracted and thickened.</a:t>
            </a:r>
          </a:p>
          <a:p>
            <a:pPr>
              <a:buNone/>
            </a:pPr>
            <a:r>
              <a:rPr lang="en-US" sz="2400" b="1" dirty="0" smtClean="0">
                <a:solidFill>
                  <a:srgbClr val="FF0000"/>
                </a:solidFill>
              </a:rPr>
              <a:t>Liver and kidneys </a:t>
            </a:r>
            <a:r>
              <a:rPr lang="en-US" sz="2400" b="1" dirty="0" smtClean="0"/>
              <a:t>– contracted and presence of </a:t>
            </a:r>
            <a:r>
              <a:rPr lang="en-US" sz="2400" b="1" dirty="0" err="1" smtClean="0"/>
              <a:t>eosinophilic</a:t>
            </a:r>
            <a:r>
              <a:rPr lang="en-US" sz="2400" b="1" dirty="0" smtClean="0"/>
              <a:t> </a:t>
            </a:r>
            <a:r>
              <a:rPr lang="en-US" sz="2400" b="1" dirty="0" err="1" smtClean="0"/>
              <a:t>intranuclear</a:t>
            </a:r>
            <a:r>
              <a:rPr lang="en-US" sz="2400" b="1" dirty="0" smtClean="0"/>
              <a:t> inclusions in cells.</a:t>
            </a:r>
          </a:p>
          <a:p>
            <a:pPr>
              <a:buNone/>
            </a:pPr>
            <a:r>
              <a:rPr lang="en-US" sz="2400" b="1" dirty="0" smtClean="0">
                <a:solidFill>
                  <a:srgbClr val="FF0000"/>
                </a:solidFill>
              </a:rPr>
              <a:t>Brain</a:t>
            </a:r>
            <a:r>
              <a:rPr lang="en-US" sz="2400" b="1" dirty="0" smtClean="0"/>
              <a:t> – very pale and swollen.PAS – positive ,pink staining ,homogenous material may be seen in </a:t>
            </a:r>
            <a:r>
              <a:rPr lang="en-US" sz="2400" b="1" dirty="0" err="1" smtClean="0"/>
              <a:t>perivascular</a:t>
            </a:r>
            <a:r>
              <a:rPr lang="en-US" sz="2400" b="1" dirty="0" smtClean="0"/>
              <a:t> spaces.</a:t>
            </a:r>
          </a:p>
          <a:p>
            <a:pPr>
              <a:buNone/>
            </a:pPr>
            <a:r>
              <a:rPr lang="en-US" sz="2400" b="1" dirty="0" smtClean="0">
                <a:solidFill>
                  <a:srgbClr val="FF0000"/>
                </a:solidFill>
              </a:rPr>
              <a:t>Heart</a:t>
            </a:r>
            <a:r>
              <a:rPr lang="en-US" sz="2400" b="1" dirty="0" smtClean="0"/>
              <a:t> – hypertrophied and </a:t>
            </a:r>
            <a:r>
              <a:rPr lang="en-US" sz="2400" b="1" dirty="0" err="1" smtClean="0"/>
              <a:t>atheroma</a:t>
            </a:r>
            <a:r>
              <a:rPr lang="en-US" sz="2400" b="1" dirty="0" smtClean="0"/>
              <a:t> of aorta and aortic valves.</a:t>
            </a:r>
          </a:p>
          <a:p>
            <a:pPr>
              <a:buNone/>
            </a:pPr>
            <a:r>
              <a:rPr lang="en-US" sz="2400" b="1" dirty="0" smtClean="0">
                <a:solidFill>
                  <a:srgbClr val="FF0000"/>
                </a:solidFill>
              </a:rPr>
              <a:t>Bone marrow </a:t>
            </a:r>
            <a:r>
              <a:rPr lang="en-US" sz="2400" b="1" dirty="0" smtClean="0"/>
              <a:t>– hyperplasia of </a:t>
            </a:r>
            <a:r>
              <a:rPr lang="en-US" sz="2400" b="1" dirty="0" err="1" smtClean="0"/>
              <a:t>leucoblasts</a:t>
            </a:r>
            <a:r>
              <a:rPr lang="en-US" sz="2400" b="1" dirty="0" smtClean="0"/>
              <a:t> and erythroblasts.</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a:t>
            </a:r>
            <a:r>
              <a:rPr lang="en-US" sz="4800" dirty="0" smtClean="0">
                <a:solidFill>
                  <a:srgbClr val="FF0000"/>
                </a:solidFill>
              </a:rPr>
              <a:t>CAUSE OF DEATH</a:t>
            </a:r>
            <a:endParaRPr lang="en-US" sz="4800" dirty="0">
              <a:solidFill>
                <a:srgbClr val="FF0000"/>
              </a:solidFill>
            </a:endParaRPr>
          </a:p>
        </p:txBody>
      </p:sp>
      <p:sp>
        <p:nvSpPr>
          <p:cNvPr id="3" name="Content Placeholder 2"/>
          <p:cNvSpPr>
            <a:spLocks noGrp="1"/>
          </p:cNvSpPr>
          <p:nvPr>
            <p:ph idx="1"/>
          </p:nvPr>
        </p:nvSpPr>
        <p:spPr/>
        <p:txBody>
          <a:bodyPr/>
          <a:lstStyle/>
          <a:p>
            <a:pPr>
              <a:buNone/>
            </a:pPr>
            <a:endParaRPr lang="en-US" b="1" dirty="0" smtClean="0"/>
          </a:p>
          <a:p>
            <a:pPr>
              <a:buNone/>
            </a:pPr>
            <a:r>
              <a:rPr lang="en-US" sz="3200" b="1" dirty="0" smtClean="0">
                <a:solidFill>
                  <a:srgbClr val="FF0000"/>
                </a:solidFill>
              </a:rPr>
              <a:t>ACUTE – </a:t>
            </a:r>
            <a:r>
              <a:rPr lang="en-US" b="1" dirty="0" smtClean="0"/>
              <a:t>	</a:t>
            </a:r>
            <a:r>
              <a:rPr lang="en-US" sz="2400" b="1" dirty="0" smtClean="0"/>
              <a:t>gastroenteritis and  subsequent 		shock.</a:t>
            </a:r>
            <a:endParaRPr lang="en-US" b="1" dirty="0" smtClean="0"/>
          </a:p>
          <a:p>
            <a:pPr algn="just">
              <a:buNone/>
            </a:pPr>
            <a:endParaRPr lang="en-US" b="1" dirty="0" smtClean="0"/>
          </a:p>
          <a:p>
            <a:pPr algn="just">
              <a:buNone/>
            </a:pPr>
            <a:endParaRPr lang="en-US" b="1" dirty="0" smtClean="0"/>
          </a:p>
          <a:p>
            <a:pPr algn="just">
              <a:buNone/>
            </a:pPr>
            <a:r>
              <a:rPr lang="en-US" sz="2800" b="1" dirty="0" smtClean="0">
                <a:solidFill>
                  <a:srgbClr val="FF0000"/>
                </a:solidFill>
              </a:rPr>
              <a:t>CHRONIC</a:t>
            </a:r>
            <a:r>
              <a:rPr lang="en-US" b="1" dirty="0" smtClean="0"/>
              <a:t> –	malnutrition ,</a:t>
            </a:r>
            <a:r>
              <a:rPr lang="en-US" b="1" dirty="0" err="1" smtClean="0"/>
              <a:t>intercurrent</a:t>
            </a:r>
            <a:r>
              <a:rPr lang="en-US" b="1" dirty="0" smtClean="0"/>
              <a:t>   			infection, failure of liver 			</a:t>
            </a:r>
            <a:r>
              <a:rPr lang="en-US" b="1" dirty="0" err="1" smtClean="0"/>
              <a:t>function,respiratory</a:t>
            </a:r>
            <a:r>
              <a:rPr lang="en-US" b="1" dirty="0" smtClean="0"/>
              <a:t> </a:t>
            </a:r>
            <a:r>
              <a:rPr lang="en-US" b="1" dirty="0" err="1" smtClean="0"/>
              <a:t>failure,renal</a:t>
            </a:r>
            <a:r>
              <a:rPr lang="en-US" b="1" dirty="0" smtClean="0"/>
              <a:t> 		failure and encephalopathy</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70C0"/>
                </a:solidFill>
              </a:rPr>
              <a:t>GASTROENTERIC TYPE</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sz="3200" b="1" dirty="0" smtClean="0">
                <a:solidFill>
                  <a:srgbClr val="FF0000"/>
                </a:solidFill>
              </a:rPr>
              <a:t>G.I.T</a:t>
            </a:r>
            <a:r>
              <a:rPr lang="en-US" b="1" dirty="0" smtClean="0">
                <a:solidFill>
                  <a:srgbClr val="FF0000"/>
                </a:solidFill>
              </a:rPr>
              <a:t>:</a:t>
            </a:r>
            <a:r>
              <a:rPr lang="en-US" dirty="0" smtClean="0"/>
              <a:t> </a:t>
            </a:r>
            <a:r>
              <a:rPr lang="en-US" sz="3200" b="1" i="1" dirty="0" smtClean="0">
                <a:latin typeface="Bookman Old Style" pitchFamily="18" charset="0"/>
              </a:rPr>
              <a:t>Constriction in throat and difficulty in swallowing; burning and colicky pain in </a:t>
            </a:r>
            <a:r>
              <a:rPr lang="en-US" sz="3200" b="1" i="1" dirty="0" err="1" smtClean="0">
                <a:latin typeface="Bookman Old Style" pitchFamily="18" charset="0"/>
              </a:rPr>
              <a:t>oesophagus</a:t>
            </a:r>
            <a:r>
              <a:rPr lang="en-US" sz="3200" b="1" i="1" dirty="0" smtClean="0">
                <a:latin typeface="Bookman Old Style" pitchFamily="18" charset="0"/>
              </a:rPr>
              <a:t> ,stomach and bowel occur. intense thirst and severe </a:t>
            </a:r>
            <a:r>
              <a:rPr lang="en-US" sz="3200" b="1" i="1" dirty="0" err="1" smtClean="0">
                <a:latin typeface="Bookman Old Style" pitchFamily="18" charset="0"/>
              </a:rPr>
              <a:t>vomitting</a:t>
            </a:r>
            <a:r>
              <a:rPr lang="en-US" sz="3200" b="1" i="1" dirty="0" smtClean="0">
                <a:latin typeface="Bookman Old Style" pitchFamily="18" charset="0"/>
              </a:rPr>
              <a:t> which may be projectile are the constant symptoms. Purging (within 1 to 3 hrs) is usually accompanied by </a:t>
            </a:r>
            <a:r>
              <a:rPr lang="en-US" sz="3200" b="1" i="1" dirty="0" err="1" smtClean="0">
                <a:latin typeface="Bookman Old Style" pitchFamily="18" charset="0"/>
              </a:rPr>
              <a:t>tenesmus</a:t>
            </a:r>
            <a:r>
              <a:rPr lang="en-US" sz="3200" b="1" i="1" dirty="0" smtClean="0">
                <a:latin typeface="Bookman Old Style" pitchFamily="18" charset="0"/>
              </a:rPr>
              <a:t> ,pain and irritation about the anus.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70C0"/>
                </a:solidFill>
              </a:rPr>
              <a:t>GASTROENTERIC TYPE</a:t>
            </a:r>
            <a:endParaRPr lang="en-US" dirty="0"/>
          </a:p>
        </p:txBody>
      </p:sp>
      <p:sp>
        <p:nvSpPr>
          <p:cNvPr id="3" name="Content Placeholder 2"/>
          <p:cNvSpPr>
            <a:spLocks noGrp="1"/>
          </p:cNvSpPr>
          <p:nvPr>
            <p:ph idx="1"/>
          </p:nvPr>
        </p:nvSpPr>
        <p:spPr/>
        <p:txBody>
          <a:bodyPr/>
          <a:lstStyle/>
          <a:p>
            <a:pPr algn="just"/>
            <a:r>
              <a:rPr lang="en-US" sz="2800" b="1" dirty="0" smtClean="0">
                <a:solidFill>
                  <a:srgbClr val="FF0000"/>
                </a:solidFill>
              </a:rPr>
              <a:t>G.I.T</a:t>
            </a:r>
            <a:r>
              <a:rPr lang="en-US" b="1" dirty="0" smtClean="0">
                <a:solidFill>
                  <a:srgbClr val="FF0000"/>
                </a:solidFill>
              </a:rPr>
              <a:t>: </a:t>
            </a:r>
            <a:r>
              <a:rPr lang="en-US" sz="3200" b="1" i="1" dirty="0" smtClean="0">
                <a:latin typeface="Bookman Old Style" pitchFamily="18" charset="0"/>
              </a:rPr>
              <a:t>The stools are expelled frequently and involuntarily and are dark </a:t>
            </a:r>
            <a:r>
              <a:rPr lang="en-US" sz="3200" b="1" i="1" dirty="0" err="1" smtClean="0">
                <a:latin typeface="Bookman Old Style" pitchFamily="18" charset="0"/>
              </a:rPr>
              <a:t>coloured</a:t>
            </a:r>
            <a:r>
              <a:rPr lang="en-US" sz="3200" b="1" i="1" dirty="0" smtClean="0">
                <a:latin typeface="Bookman Old Style" pitchFamily="18" charset="0"/>
              </a:rPr>
              <a:t> stinking and bloody, but later become </a:t>
            </a:r>
            <a:r>
              <a:rPr lang="en-US" sz="3200" b="1" i="1" dirty="0" err="1" smtClean="0">
                <a:latin typeface="Bookman Old Style" pitchFamily="18" charset="0"/>
              </a:rPr>
              <a:t>colourless</a:t>
            </a:r>
            <a:r>
              <a:rPr lang="en-US" sz="3200" b="1" i="1" dirty="0" smtClean="0">
                <a:latin typeface="Bookman Old Style" pitchFamily="18" charset="0"/>
              </a:rPr>
              <a:t> ,</a:t>
            </a:r>
            <a:r>
              <a:rPr lang="en-US" sz="3200" b="1" i="1" dirty="0" err="1" smtClean="0">
                <a:latin typeface="Bookman Old Style" pitchFamily="18" charset="0"/>
              </a:rPr>
              <a:t>odourless</a:t>
            </a:r>
            <a:r>
              <a:rPr lang="en-US" sz="3200" b="1" i="1" dirty="0" smtClean="0">
                <a:latin typeface="Bookman Old Style" pitchFamily="18" charset="0"/>
              </a:rPr>
              <a:t> and watery resembling </a:t>
            </a:r>
            <a:r>
              <a:rPr lang="en-US" sz="3200" b="1" i="1" dirty="0" smtClean="0">
                <a:solidFill>
                  <a:srgbClr val="FF0000"/>
                </a:solidFill>
                <a:latin typeface="Bookman Old Style" pitchFamily="18" charset="0"/>
              </a:rPr>
              <a:t>rice water</a:t>
            </a:r>
            <a:r>
              <a:rPr lang="en-US" sz="3200" b="1" i="1" dirty="0" smtClean="0">
                <a:latin typeface="Bookman Old Style" pitchFamily="18" charset="0"/>
              </a:rPr>
              <a:t> stools of cholera. A garlicky </a:t>
            </a:r>
            <a:r>
              <a:rPr lang="en-US" sz="3200" b="1" i="1" dirty="0" err="1" smtClean="0">
                <a:latin typeface="Bookman Old Style" pitchFamily="18" charset="0"/>
              </a:rPr>
              <a:t>odour</a:t>
            </a:r>
            <a:r>
              <a:rPr lang="en-US" sz="3200" b="1" i="1" dirty="0" smtClean="0">
                <a:latin typeface="Bookman Old Style" pitchFamily="18" charset="0"/>
              </a:rPr>
              <a:t> of breath and </a:t>
            </a:r>
            <a:r>
              <a:rPr lang="en-US" sz="3200" b="1" i="1" dirty="0" err="1" smtClean="0">
                <a:latin typeface="Bookman Old Style" pitchFamily="18" charset="0"/>
              </a:rPr>
              <a:t>faeces</a:t>
            </a:r>
            <a:r>
              <a:rPr lang="en-US" sz="3200" b="1" i="1" dirty="0" smtClean="0">
                <a:latin typeface="Bookman Old Style" pitchFamily="18" charset="0"/>
              </a:rPr>
              <a:t> may  be  noted.</a:t>
            </a:r>
            <a:endParaRPr lang="en-US" sz="3200" i="1"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70C0"/>
                </a:solidFill>
              </a:rPr>
              <a:t>GASTROENTERIC TYPE</a:t>
            </a:r>
            <a:endParaRPr lang="en-US" dirty="0"/>
          </a:p>
        </p:txBody>
      </p:sp>
      <p:sp>
        <p:nvSpPr>
          <p:cNvPr id="3" name="Content Placeholder 2"/>
          <p:cNvSpPr>
            <a:spLocks noGrp="1"/>
          </p:cNvSpPr>
          <p:nvPr>
            <p:ph idx="1"/>
          </p:nvPr>
        </p:nvSpPr>
        <p:spPr/>
        <p:txBody>
          <a:bodyPr/>
          <a:lstStyle/>
          <a:p>
            <a:r>
              <a:rPr lang="en-US" sz="2800" b="1" dirty="0" smtClean="0">
                <a:solidFill>
                  <a:srgbClr val="FF0000"/>
                </a:solidFill>
              </a:rPr>
              <a:t>HEPATIC</a:t>
            </a:r>
            <a:r>
              <a:rPr lang="en-US" sz="2800" b="1" dirty="0" smtClean="0"/>
              <a:t> </a:t>
            </a:r>
            <a:r>
              <a:rPr lang="en-US" sz="2800" b="1" i="1" dirty="0" smtClean="0">
                <a:latin typeface="Bookman Old Style" pitchFamily="18" charset="0"/>
              </a:rPr>
              <a:t>– Fatty infiltration</a:t>
            </a:r>
            <a:endParaRPr lang="en-US" b="1" i="1" dirty="0" smtClean="0">
              <a:latin typeface="Bookman Old Style" pitchFamily="18" charset="0"/>
            </a:endParaRPr>
          </a:p>
          <a:p>
            <a:r>
              <a:rPr lang="en-US" sz="2800" b="1" dirty="0" smtClean="0">
                <a:solidFill>
                  <a:srgbClr val="FF0000"/>
                </a:solidFill>
              </a:rPr>
              <a:t>RENAL</a:t>
            </a:r>
            <a:r>
              <a:rPr lang="en-US" dirty="0" smtClean="0"/>
              <a:t> </a:t>
            </a:r>
            <a:r>
              <a:rPr lang="en-US" b="1" i="1" dirty="0" smtClean="0">
                <a:latin typeface="Bookman Old Style" pitchFamily="18" charset="0"/>
              </a:rPr>
              <a:t>– </a:t>
            </a:r>
            <a:r>
              <a:rPr lang="en-US" sz="2800" b="1" i="1" dirty="0" err="1" smtClean="0">
                <a:latin typeface="Bookman Old Style" pitchFamily="18" charset="0"/>
              </a:rPr>
              <a:t>Oliguria,uraemia</a:t>
            </a:r>
            <a:r>
              <a:rPr lang="en-US" sz="2800" b="1" i="1" dirty="0" smtClean="0">
                <a:latin typeface="Bookman Old Style" pitchFamily="18" charset="0"/>
              </a:rPr>
              <a:t>; urine contains </a:t>
            </a:r>
            <a:r>
              <a:rPr lang="en-US" sz="2800" b="1" i="1" dirty="0" err="1" smtClean="0">
                <a:latin typeface="Bookman Old Style" pitchFamily="18" charset="0"/>
              </a:rPr>
              <a:t>albumen,red</a:t>
            </a:r>
            <a:r>
              <a:rPr lang="en-US" sz="2800" b="1" i="1" dirty="0" smtClean="0">
                <a:latin typeface="Bookman Old Style" pitchFamily="18" charset="0"/>
              </a:rPr>
              <a:t> cells and </a:t>
            </a:r>
            <a:r>
              <a:rPr lang="en-US" sz="2800" b="1" i="1" dirty="0" err="1" smtClean="0">
                <a:latin typeface="Bookman Old Style" pitchFamily="18" charset="0"/>
              </a:rPr>
              <a:t>casts,pain</a:t>
            </a:r>
            <a:r>
              <a:rPr lang="en-US" sz="2800" b="1" i="1" dirty="0" smtClean="0">
                <a:latin typeface="Bookman Old Style" pitchFamily="18" charset="0"/>
              </a:rPr>
              <a:t> during </a:t>
            </a:r>
            <a:r>
              <a:rPr lang="en-US" sz="2800" b="1" i="1" dirty="0" err="1" smtClean="0">
                <a:latin typeface="Bookman Old Style" pitchFamily="18" charset="0"/>
              </a:rPr>
              <a:t>micturition</a:t>
            </a:r>
            <a:r>
              <a:rPr lang="en-US" sz="2800" b="1" i="1" dirty="0" smtClean="0">
                <a:latin typeface="Bookman Old Style" pitchFamily="18" charset="0"/>
              </a:rPr>
              <a:t>.</a:t>
            </a:r>
            <a:endParaRPr lang="en-US" b="1" i="1" dirty="0" smtClean="0">
              <a:latin typeface="Bookman Old Style" pitchFamily="18" charset="0"/>
            </a:endParaRPr>
          </a:p>
          <a:p>
            <a:r>
              <a:rPr lang="en-US" sz="2800" b="1" dirty="0" smtClean="0">
                <a:solidFill>
                  <a:srgbClr val="FF0000"/>
                </a:solidFill>
              </a:rPr>
              <a:t>C.V.S</a:t>
            </a:r>
            <a:r>
              <a:rPr lang="en-US" b="1" dirty="0" smtClean="0">
                <a:solidFill>
                  <a:srgbClr val="FF0000"/>
                </a:solidFill>
              </a:rPr>
              <a:t> </a:t>
            </a:r>
            <a:r>
              <a:rPr lang="en-US" sz="2800" b="1" i="1" dirty="0" smtClean="0">
                <a:latin typeface="Bookman Old Style" pitchFamily="18" charset="0"/>
              </a:rPr>
              <a:t>– Acute  circulatory  collapse with  </a:t>
            </a:r>
            <a:r>
              <a:rPr lang="en-US" sz="2800" b="1" i="1" dirty="0" err="1" smtClean="0">
                <a:latin typeface="Bookman Old Style" pitchFamily="18" charset="0"/>
              </a:rPr>
              <a:t>vasodilation</a:t>
            </a:r>
            <a:r>
              <a:rPr lang="en-US" sz="2800" b="1" i="1" dirty="0" smtClean="0">
                <a:latin typeface="Bookman Old Style" pitchFamily="18" charset="0"/>
              </a:rPr>
              <a:t> ,  increased vascular  permeability, ventricular tachycardia,  ventricular fibrillation.</a:t>
            </a:r>
            <a:endParaRPr lang="en-US" b="1" i="1" dirty="0">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70C0"/>
                </a:solidFill>
              </a:rPr>
              <a:t>GASTROENTERIC TYPE</a:t>
            </a:r>
            <a:endParaRPr lang="en-US" dirty="0"/>
          </a:p>
        </p:txBody>
      </p:sp>
      <p:sp>
        <p:nvSpPr>
          <p:cNvPr id="3" name="Content Placeholder 2"/>
          <p:cNvSpPr>
            <a:spLocks noGrp="1"/>
          </p:cNvSpPr>
          <p:nvPr>
            <p:ph idx="1"/>
          </p:nvPr>
        </p:nvSpPr>
        <p:spPr/>
        <p:txBody>
          <a:bodyPr/>
          <a:lstStyle/>
          <a:p>
            <a:r>
              <a:rPr lang="en-US" sz="3200" b="1" dirty="0" smtClean="0">
                <a:solidFill>
                  <a:srgbClr val="FF0000"/>
                </a:solidFill>
              </a:rPr>
              <a:t>C.N.S-</a:t>
            </a:r>
            <a:r>
              <a:rPr lang="en-US" dirty="0" smtClean="0"/>
              <a:t> </a:t>
            </a:r>
            <a:r>
              <a:rPr lang="en-US" b="1" i="1" dirty="0" err="1" smtClean="0">
                <a:latin typeface="Bahnschrift" pitchFamily="34" charset="0"/>
              </a:rPr>
              <a:t>Headache,vertigo,hyperthermia,tremors,convulsions,coma,general</a:t>
            </a:r>
            <a:r>
              <a:rPr lang="en-US" b="1" i="1" dirty="0" smtClean="0">
                <a:latin typeface="Bahnschrift" pitchFamily="34" charset="0"/>
              </a:rPr>
              <a:t> </a:t>
            </a:r>
            <a:r>
              <a:rPr lang="en-US" b="1" i="1" dirty="0" err="1" smtClean="0">
                <a:latin typeface="Bahnschrift" pitchFamily="34" charset="0"/>
              </a:rPr>
              <a:t>paralysis.A</a:t>
            </a:r>
            <a:r>
              <a:rPr lang="en-US" b="1" i="1" dirty="0" smtClean="0">
                <a:latin typeface="Bahnschrift" pitchFamily="34" charset="0"/>
              </a:rPr>
              <a:t> peripheral neuropathy that is more sensory than motor can occur in </a:t>
            </a:r>
            <a:r>
              <a:rPr lang="en-US" b="1" i="1" dirty="0" err="1" smtClean="0">
                <a:latin typeface="Bahnschrift" pitchFamily="34" charset="0"/>
              </a:rPr>
              <a:t>assymmetric</a:t>
            </a:r>
            <a:r>
              <a:rPr lang="en-US" b="1" i="1" dirty="0" smtClean="0">
                <a:latin typeface="Bahnschrift" pitchFamily="34" charset="0"/>
              </a:rPr>
              <a:t> distal-glove </a:t>
            </a:r>
            <a:r>
              <a:rPr lang="en-US" b="1" i="1" dirty="0" err="1" smtClean="0">
                <a:latin typeface="Bahnschrift" pitchFamily="34" charset="0"/>
              </a:rPr>
              <a:t>distribuion</a:t>
            </a:r>
            <a:r>
              <a:rPr lang="en-US" b="1" i="1" dirty="0" smtClean="0">
                <a:latin typeface="Bahnschrift" pitchFamily="34" charset="0"/>
              </a:rPr>
              <a:t> after 1 to 2 weeks of acute or chronic exposures.</a:t>
            </a:r>
          </a:p>
          <a:p>
            <a:r>
              <a:rPr lang="en-US" sz="3200" b="1" dirty="0" smtClean="0">
                <a:solidFill>
                  <a:srgbClr val="FF0000"/>
                </a:solidFill>
              </a:rPr>
              <a:t>SKIN- </a:t>
            </a:r>
            <a:r>
              <a:rPr lang="en-US" b="1" i="1" dirty="0" smtClean="0">
                <a:latin typeface="Bahnschrift" pitchFamily="34" charset="0"/>
              </a:rPr>
              <a:t>Delayed loss of </a:t>
            </a:r>
            <a:r>
              <a:rPr lang="en-US" b="1" i="1" dirty="0" err="1" smtClean="0">
                <a:latin typeface="Bahnschrift" pitchFamily="34" charset="0"/>
              </a:rPr>
              <a:t>hair,skin</a:t>
            </a:r>
            <a:r>
              <a:rPr lang="en-US" b="1" i="1" dirty="0" smtClean="0">
                <a:latin typeface="Bahnschrift" pitchFamily="34" charset="0"/>
              </a:rPr>
              <a:t> eruptions. </a:t>
            </a:r>
            <a:r>
              <a:rPr lang="en-US" sz="4000" b="1" i="1" dirty="0" smtClean="0">
                <a:solidFill>
                  <a:srgbClr val="FF0000"/>
                </a:solidFill>
                <a:latin typeface="Bahnschrift" pitchFamily="34" charset="0"/>
              </a:rPr>
              <a:t>Death is usually due to circulatory failure</a:t>
            </a:r>
            <a:endParaRPr lang="en-US" sz="4000" b="1" i="1" dirty="0">
              <a:solidFill>
                <a:srgbClr val="FF0000"/>
              </a:solidFill>
              <a:latin typeface="Bahnschrift"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437</TotalTime>
  <Words>1017</Words>
  <Application>Microsoft Office PowerPoint</Application>
  <PresentationFormat>On-screen Show (4:3)</PresentationFormat>
  <Paragraphs>224</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Opulent</vt:lpstr>
      <vt:lpstr>ARSENIC</vt:lpstr>
      <vt:lpstr>ARSENIC -ACTION</vt:lpstr>
      <vt:lpstr>SIGNS AND SYMPTOMS</vt:lpstr>
      <vt:lpstr>FULMINANT TYPE</vt:lpstr>
      <vt:lpstr>GASTROENTERIC TYPE</vt:lpstr>
      <vt:lpstr>GASTROENTERIC TYPE</vt:lpstr>
      <vt:lpstr>GASTROENTERIC TYPE</vt:lpstr>
      <vt:lpstr>GASTROENTERIC TYPE</vt:lpstr>
      <vt:lpstr>GASTROENTERIC TYPE</vt:lpstr>
      <vt:lpstr>NARCOTIC FORM</vt:lpstr>
      <vt:lpstr>DIFFERENCE  BW ARSENIC POISONING                              &amp;  CHOLERA</vt:lpstr>
      <vt:lpstr>DIFFERENCE BW ARSENIC POISONING                              &amp;  CHOLERA</vt:lpstr>
      <vt:lpstr>           FD,FP</vt:lpstr>
      <vt:lpstr>          ARSENIC POISONING</vt:lpstr>
      <vt:lpstr>CHRONIC POISONING</vt:lpstr>
      <vt:lpstr>                 RAIN DROP</vt:lpstr>
      <vt:lpstr>STOCKING -  GLOVES </vt:lpstr>
      <vt:lpstr>MERCURY (QUICK SILVER)</vt:lpstr>
      <vt:lpstr>                mercury</vt:lpstr>
      <vt:lpstr>SYMPTOMS OF MERCURY-       first phase</vt:lpstr>
      <vt:lpstr>SYMPTOMS OF MERCURY-       SECOND phase</vt:lpstr>
      <vt:lpstr>mERCURY</vt:lpstr>
      <vt:lpstr>                            mercury</vt:lpstr>
      <vt:lpstr>         TREATMENT  </vt:lpstr>
      <vt:lpstr>               ACRODYNIA</vt:lpstr>
      <vt:lpstr>          MERCURY POISONING</vt:lpstr>
      <vt:lpstr>                  mercury</vt:lpstr>
      <vt:lpstr>               mercury</vt:lpstr>
      <vt:lpstr>             Burtonian line</vt:lpstr>
      <vt:lpstr>Slide 30</vt:lpstr>
      <vt:lpstr>Slide 31</vt:lpstr>
      <vt:lpstr>MERCURIA LENTIS</vt:lpstr>
      <vt:lpstr>MINIMATA BAY DISEASE</vt:lpstr>
      <vt:lpstr>MINIMATA BAY DISEASE</vt:lpstr>
      <vt:lpstr>MINIMATA- TRANSMISSION</vt:lpstr>
      <vt:lpstr>            LEAD</vt:lpstr>
      <vt:lpstr>            SALTS OF LEAD</vt:lpstr>
      <vt:lpstr>SOURCES OF LEAD POISONING</vt:lpstr>
      <vt:lpstr>          ACUTE POISONING</vt:lpstr>
      <vt:lpstr>                ACTION</vt:lpstr>
      <vt:lpstr>          TREATMENT</vt:lpstr>
      <vt:lpstr>Chronic (plumbism;saturnism)</vt:lpstr>
      <vt:lpstr>Chronic (plumbism;saturnism)</vt:lpstr>
      <vt:lpstr>             PLUMBISM</vt:lpstr>
      <vt:lpstr>           LEAD PALSY</vt:lpstr>
      <vt:lpstr>BASOPHILC STIPPLING</vt:lpstr>
      <vt:lpstr> ABCDEFGHI  of  lead</vt:lpstr>
      <vt:lpstr>Slide 48</vt:lpstr>
      <vt:lpstr>      Burtonian blue line</vt:lpstr>
      <vt:lpstr>              Plumbism   </vt:lpstr>
      <vt:lpstr>      RETINAL STIPPLING</vt:lpstr>
      <vt:lpstr>         DIAGNOSIS</vt:lpstr>
      <vt:lpstr>            X ray findings</vt:lpstr>
      <vt:lpstr>              TREATMENT</vt:lpstr>
      <vt:lpstr>  POSTMORTEM APPEARANCE</vt:lpstr>
      <vt:lpstr>      CAUSE OF DEATH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ARSENIC</dc:title>
  <dc:creator>Dept. FM</dc:creator>
  <cp:lastModifiedBy>Dept. FM</cp:lastModifiedBy>
  <cp:revision>99</cp:revision>
  <dcterms:created xsi:type="dcterms:W3CDTF">2006-08-16T00:00:00Z</dcterms:created>
  <dcterms:modified xsi:type="dcterms:W3CDTF">2021-03-27T09:03:27Z</dcterms:modified>
</cp:coreProperties>
</file>